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  <p:sldMasterId id="2147483660" r:id="rId3"/>
    <p:sldMasterId id="2147483694" r:id="rId4"/>
  </p:sldMasterIdLst>
  <p:notesMasterIdLst>
    <p:notesMasterId r:id="rId50"/>
  </p:notesMasterIdLst>
  <p:handoutMasterIdLst>
    <p:handoutMasterId r:id="rId51"/>
  </p:handoutMasterIdLst>
  <p:sldIdLst>
    <p:sldId id="256" r:id="rId5"/>
    <p:sldId id="318" r:id="rId6"/>
    <p:sldId id="406" r:id="rId7"/>
    <p:sldId id="408" r:id="rId8"/>
    <p:sldId id="346" r:id="rId9"/>
    <p:sldId id="421" r:id="rId10"/>
    <p:sldId id="351" r:id="rId11"/>
    <p:sldId id="353" r:id="rId12"/>
    <p:sldId id="354" r:id="rId13"/>
    <p:sldId id="355" r:id="rId14"/>
    <p:sldId id="356" r:id="rId15"/>
    <p:sldId id="357" r:id="rId16"/>
    <p:sldId id="363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8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7" r:id="rId44"/>
    <p:sldId id="414" r:id="rId45"/>
    <p:sldId id="417" r:id="rId46"/>
    <p:sldId id="418" r:id="rId47"/>
    <p:sldId id="419" r:id="rId48"/>
    <p:sldId id="420" r:id="rId49"/>
  </p:sldIdLst>
  <p:sldSz cx="9144000" cy="6858000" type="screen4x3"/>
  <p:notesSz cx="6797675" cy="9928225"/>
  <p:custDataLst>
    <p:tags r:id="rId52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0FDF"/>
    <a:srgbClr val="F87024"/>
    <a:srgbClr val="F43F06"/>
    <a:srgbClr val="BF119E"/>
    <a:srgbClr val="F9A805"/>
    <a:srgbClr val="C646AE"/>
    <a:srgbClr val="EEEEB0"/>
    <a:srgbClr val="B25AB0"/>
    <a:srgbClr val="F25C08"/>
    <a:srgbClr val="007E3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3" d="100"/>
          <a:sy n="113" d="100"/>
        </p:scale>
        <p:origin x="-1050" y="-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48" y="-6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840DF-72C1-490B-992D-0DF19FCD94E9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1E7C4-18D6-4AF7-BEA8-FF4ECD4F2B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14C98-02D6-47AA-9895-89889F1C7AED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29B2F-F086-4B63-96C0-6768D55567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408-B367-4635-93F3-92AC35AAC4C3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549-8000-403D-A367-7FD905FA08E7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97F-FBBE-4950-B6D7-3AF6E96EA541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E747-ADCB-4A8A-9276-8AA584B10913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6F7C-D33A-495E-A809-C2143BACC4C9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52B-904C-4591-899E-0D0C3D93D9DE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C73-2BCC-4D1E-9569-5C12E1234694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A4D2-6F7B-4FA7-8190-0DFA049EE9D7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053A-7352-4813-9892-C0BEF33D1DFF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ADF1-F643-40F2-B405-3615EEB9B203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E3C-7995-4560-9E9F-CA8617C6C1D5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>
            <a:normAutofit/>
          </a:bodyPr>
          <a:lstStyle>
            <a:lvl1pPr>
              <a:defRPr sz="3000" baseline="0">
                <a:solidFill>
                  <a:srgbClr val="FF0000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0405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1EFF-B482-4633-A873-0C011780B4BC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D5FC-6FD6-4CCB-AE82-AAAA23A9CED0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4C1F-D3D9-47B8-A5F5-8CBF9F27A3F3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2083-3110-4FFA-A6D4-3CD3918CDDF3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019-0833-4701-87FE-5C696C824959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66A-0500-43C0-96B5-47FEB4FF6A1D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F76-5117-424E-8193-6ACD25A6D9BD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D455-EA46-47B0-897D-639D98748C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671C-00E7-47FC-AD7D-C9A707FB8CC5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D455-EA46-47B0-897D-639D98748C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D45E-194F-4C76-9319-5A65AD8AB7FB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D455-EA46-47B0-897D-639D98748C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6DA8-C6DC-4857-920F-C6FE50C70D15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D455-EA46-47B0-897D-639D98748C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3F72-1E86-45CF-A077-21139DB13FBE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D455-EA46-47B0-897D-639D98748C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F6C2-A969-4A15-9F6D-31C6C92B069E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1486-3DC4-4E41-A55F-6A2A3BCC9400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D455-EA46-47B0-897D-639D98748C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462-C032-4906-815F-095E5B16F9CC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D455-EA46-47B0-897D-639D98748C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EC46-EB0F-4677-8C6D-3D1EC7BE0786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D455-EA46-47B0-897D-639D98748C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ECC598-CA64-4EA4-BF8A-A10DD2F09507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40B364-0540-4219-867B-852005F9CEEC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6D381C-8962-4ABA-96B2-5CB982588BFC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B099-BF01-430A-94E1-F798F29F3A12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C348-4A6C-445A-B8D6-C4E14CD70527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992586-8B9F-4D51-BA9A-F05D14817525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7414-8F7A-4F8E-AB24-B6F672DEAFC3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4D13-1C41-40E6-9CAD-C2D758082494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A56CF-12BF-40D9-97C1-1B70D8E41152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8BE116-20B9-4EB7-A9A9-653F3F5115F6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F38-87AD-4BA6-86CF-1C850DE83A8A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2600-B210-484C-A817-C9DA348C9F4E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18BF-8B26-4D0B-998A-8B33957CE612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B1BD-30EA-45C3-BAD9-B6B53CDCFC39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A458-01E1-4303-B82A-5B6E9C0E53D7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C8D7-6BEA-4B58-8E8B-E2C99B57B80F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4FE6-2D32-4C82-8A92-D8DDA1473245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D3056-8543-4B85-B5B4-2219B14BE31D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06" r:id="rId3"/>
    <p:sldLayoutId id="214748366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54B0-951C-4F34-97A4-5CB2AE3D23D5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09321-10C6-4139-A9ED-0AD343D85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D1CA2-18F5-413E-A643-EBC4D97CAAB6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7D455-EA46-47B0-897D-639D98748C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16D5C6-E9F6-4017-8965-3240753CEFC3}" type="datetime1">
              <a:rPr lang="fr-FR" smtClean="0"/>
              <a:pPr/>
              <a:t>06/12/2021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20A8CC-7F86-48BF-ABFD-557551FC9D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jpeg"/><Relationship Id="rId3" Type="http://schemas.openxmlformats.org/officeDocument/2006/relationships/hyperlink" Target="https://dblp.org/db/journals/tcs/tcs670.html" TargetMode="External"/><Relationship Id="rId7" Type="http://schemas.openxmlformats.org/officeDocument/2006/relationships/hyperlink" Target="https://dblp.org/db/journals/dam/dam184.html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blp.org/db/conf/ecai/ecai2012.html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dblp.org/db/journals/aor/aor7.html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dblp.org/db/journals/jda/jda22.html" TargetMode="External"/><Relationship Id="rId9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dblp.org/db/journals/tcs/tcs670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dblp.org/db/journals/tcs/tcs670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2048" y="1340768"/>
            <a:ext cx="8316416" cy="2262113"/>
          </a:xfrm>
        </p:spPr>
        <p:txBody>
          <a:bodyPr>
            <a:normAutofit/>
          </a:bodyPr>
          <a:lstStyle/>
          <a:p>
            <a:r>
              <a:rPr lang="fr-FR" sz="3200" i="1" dirty="0" smtClean="0"/>
              <a:t>Jérôme &amp; Multi-Objective </a:t>
            </a:r>
            <a:r>
              <a:rPr lang="fr-FR" sz="3200" i="1" dirty="0" err="1" smtClean="0"/>
              <a:t>optimization</a:t>
            </a:r>
            <a:r>
              <a:rPr lang="fr-FR" sz="3200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27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752600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Fanny </a:t>
            </a:r>
            <a:r>
              <a:rPr lang="fr-FR" sz="2400" dirty="0" err="1" smtClean="0">
                <a:solidFill>
                  <a:schemeClr val="tx1"/>
                </a:solidFill>
              </a:rPr>
              <a:t>Pascual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1800" dirty="0" smtClean="0">
                <a:solidFill>
                  <a:schemeClr val="tx1"/>
                </a:solidFill>
              </a:rPr>
              <a:t>Sorbonne Université – Laboratoire LIP6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547664" y="2564904"/>
            <a:ext cx="640080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décembre 2021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3955124" cy="4857750"/>
          </a:xfrm>
        </p:spPr>
        <p:txBody>
          <a:bodyPr/>
          <a:lstStyle/>
          <a:p>
            <a:pPr>
              <a:buNone/>
            </a:pPr>
            <a:r>
              <a:rPr lang="fr-FR" sz="2400" dirty="0" err="1" smtClean="0">
                <a:solidFill>
                  <a:schemeClr val="accent2"/>
                </a:solidFill>
              </a:rPr>
              <a:t>Biobjective</a:t>
            </a:r>
            <a:r>
              <a:rPr lang="fr-FR" sz="2400" dirty="0" smtClean="0">
                <a:solidFill>
                  <a:schemeClr val="accent2"/>
                </a:solidFill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</a:rPr>
              <a:t>problem</a:t>
            </a:r>
            <a:r>
              <a:rPr lang="fr-FR" sz="2400" dirty="0" smtClean="0">
                <a:solidFill>
                  <a:schemeClr val="accent2"/>
                </a:solidFill>
              </a:rPr>
              <a:t> :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accent6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9</a:t>
            </a:r>
            <a:endParaRPr lang="fr-FR" dirty="0"/>
          </a:p>
        </p:txBody>
      </p:sp>
      <p:cxnSp>
        <p:nvCxnSpPr>
          <p:cNvPr id="104" name="Connecteur droit 103"/>
          <p:cNvCxnSpPr/>
          <p:nvPr/>
        </p:nvCxnSpPr>
        <p:spPr bwMode="auto">
          <a:xfrm rot="10800000">
            <a:off x="1128340" y="4815636"/>
            <a:ext cx="4355554" cy="1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cxnSp>
        <p:nvCxnSpPr>
          <p:cNvPr id="105" name="Connecteur droit 104"/>
          <p:cNvCxnSpPr/>
          <p:nvPr/>
        </p:nvCxnSpPr>
        <p:spPr bwMode="auto">
          <a:xfrm rot="5400000">
            <a:off x="-244035" y="3443259"/>
            <a:ext cx="2743162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sp>
        <p:nvSpPr>
          <p:cNvPr id="106" name="AutoShape 5"/>
          <p:cNvSpPr>
            <a:spLocks noChangeArrowheads="1"/>
          </p:cNvSpPr>
          <p:nvPr/>
        </p:nvSpPr>
        <p:spPr bwMode="auto">
          <a:xfrm>
            <a:off x="4626638" y="43059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7" name="AutoShape 5"/>
          <p:cNvSpPr>
            <a:spLocks noChangeArrowheads="1"/>
          </p:cNvSpPr>
          <p:nvPr/>
        </p:nvSpPr>
        <p:spPr bwMode="auto">
          <a:xfrm>
            <a:off x="4126572" y="371395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8" name="AutoShape 5"/>
          <p:cNvSpPr>
            <a:spLocks noChangeArrowheads="1"/>
          </p:cNvSpPr>
          <p:nvPr/>
        </p:nvSpPr>
        <p:spPr bwMode="auto">
          <a:xfrm>
            <a:off x="3280142" y="3542564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9" name="AutoShape 5"/>
          <p:cNvSpPr>
            <a:spLocks noChangeArrowheads="1"/>
          </p:cNvSpPr>
          <p:nvPr/>
        </p:nvSpPr>
        <p:spPr bwMode="auto">
          <a:xfrm>
            <a:off x="4340886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0" name="AutoShape 5"/>
          <p:cNvSpPr>
            <a:spLocks noChangeArrowheads="1"/>
          </p:cNvSpPr>
          <p:nvPr/>
        </p:nvSpPr>
        <p:spPr bwMode="auto">
          <a:xfrm>
            <a:off x="3912258" y="392827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1" name="AutoShape 5"/>
          <p:cNvSpPr>
            <a:spLocks noChangeArrowheads="1"/>
          </p:cNvSpPr>
          <p:nvPr/>
        </p:nvSpPr>
        <p:spPr bwMode="auto">
          <a:xfrm>
            <a:off x="5066092" y="4577996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" name="AutoShape 5"/>
          <p:cNvSpPr>
            <a:spLocks noChangeArrowheads="1"/>
          </p:cNvSpPr>
          <p:nvPr/>
        </p:nvSpPr>
        <p:spPr bwMode="auto">
          <a:xfrm>
            <a:off x="3983696" y="32853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3" name="AutoShape 5"/>
          <p:cNvSpPr>
            <a:spLocks noChangeArrowheads="1"/>
          </p:cNvSpPr>
          <p:nvPr/>
        </p:nvSpPr>
        <p:spPr bwMode="auto">
          <a:xfrm>
            <a:off x="3851646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4" name="AutoShape 5"/>
          <p:cNvSpPr>
            <a:spLocks noChangeArrowheads="1"/>
          </p:cNvSpPr>
          <p:nvPr/>
        </p:nvSpPr>
        <p:spPr bwMode="auto">
          <a:xfrm>
            <a:off x="3923084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5" name="AutoShape 5"/>
          <p:cNvSpPr>
            <a:spLocks noChangeArrowheads="1"/>
          </p:cNvSpPr>
          <p:nvPr/>
        </p:nvSpPr>
        <p:spPr bwMode="auto">
          <a:xfrm>
            <a:off x="4494588" y="392827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6" name="AutoShape 5"/>
          <p:cNvSpPr>
            <a:spLocks noChangeArrowheads="1"/>
          </p:cNvSpPr>
          <p:nvPr/>
        </p:nvSpPr>
        <p:spPr bwMode="auto">
          <a:xfrm>
            <a:off x="1637068" y="264917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7" name="AutoShape 5"/>
          <p:cNvSpPr>
            <a:spLocks noChangeArrowheads="1"/>
          </p:cNvSpPr>
          <p:nvPr/>
        </p:nvSpPr>
        <p:spPr bwMode="auto">
          <a:xfrm>
            <a:off x="3055002" y="357108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8" name="AutoShape 5"/>
          <p:cNvSpPr>
            <a:spLocks noChangeArrowheads="1"/>
          </p:cNvSpPr>
          <p:nvPr/>
        </p:nvSpPr>
        <p:spPr bwMode="auto">
          <a:xfrm>
            <a:off x="2912126" y="321389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auto">
          <a:xfrm>
            <a:off x="3483630" y="32853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0" name="AutoShape 5"/>
          <p:cNvSpPr>
            <a:spLocks noChangeArrowheads="1"/>
          </p:cNvSpPr>
          <p:nvPr/>
        </p:nvSpPr>
        <p:spPr bwMode="auto">
          <a:xfrm>
            <a:off x="3340754" y="292814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1" name="AutoShape 5"/>
          <p:cNvSpPr>
            <a:spLocks noChangeArrowheads="1"/>
          </p:cNvSpPr>
          <p:nvPr/>
        </p:nvSpPr>
        <p:spPr bwMode="auto">
          <a:xfrm>
            <a:off x="2280010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2" name="AutoShape 5"/>
          <p:cNvSpPr>
            <a:spLocks noChangeArrowheads="1"/>
          </p:cNvSpPr>
          <p:nvPr/>
        </p:nvSpPr>
        <p:spPr bwMode="auto">
          <a:xfrm>
            <a:off x="2554936" y="335676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3" name="AutoShape 5"/>
          <p:cNvSpPr>
            <a:spLocks noChangeArrowheads="1"/>
          </p:cNvSpPr>
          <p:nvPr/>
        </p:nvSpPr>
        <p:spPr bwMode="auto">
          <a:xfrm>
            <a:off x="1697680" y="299957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4" name="AutoShape 5"/>
          <p:cNvSpPr>
            <a:spLocks noChangeArrowheads="1"/>
          </p:cNvSpPr>
          <p:nvPr/>
        </p:nvSpPr>
        <p:spPr bwMode="auto">
          <a:xfrm>
            <a:off x="2197746" y="3142454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5" name="AutoShape 5"/>
          <p:cNvSpPr>
            <a:spLocks noChangeArrowheads="1"/>
          </p:cNvSpPr>
          <p:nvPr/>
        </p:nvSpPr>
        <p:spPr bwMode="auto">
          <a:xfrm>
            <a:off x="4931438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6" name="AutoShape 5"/>
          <p:cNvSpPr>
            <a:spLocks noChangeArrowheads="1"/>
          </p:cNvSpPr>
          <p:nvPr/>
        </p:nvSpPr>
        <p:spPr bwMode="auto">
          <a:xfrm>
            <a:off x="2197746" y="264238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7" name="AutoShape 5"/>
          <p:cNvSpPr>
            <a:spLocks noChangeArrowheads="1"/>
          </p:cNvSpPr>
          <p:nvPr/>
        </p:nvSpPr>
        <p:spPr bwMode="auto">
          <a:xfrm>
            <a:off x="4779038" y="44583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8" name="AutoShape 5"/>
          <p:cNvSpPr>
            <a:spLocks noChangeArrowheads="1"/>
          </p:cNvSpPr>
          <p:nvPr/>
        </p:nvSpPr>
        <p:spPr bwMode="auto">
          <a:xfrm>
            <a:off x="1269052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9" name="AutoShape 5"/>
          <p:cNvSpPr>
            <a:spLocks noChangeArrowheads="1"/>
          </p:cNvSpPr>
          <p:nvPr/>
        </p:nvSpPr>
        <p:spPr bwMode="auto">
          <a:xfrm>
            <a:off x="2554936" y="3071016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0" name="AutoShape 5"/>
          <p:cNvSpPr>
            <a:spLocks noChangeArrowheads="1"/>
          </p:cNvSpPr>
          <p:nvPr/>
        </p:nvSpPr>
        <p:spPr bwMode="auto">
          <a:xfrm>
            <a:off x="4931438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1" name="AutoShape 5"/>
          <p:cNvSpPr>
            <a:spLocks noChangeArrowheads="1"/>
          </p:cNvSpPr>
          <p:nvPr/>
        </p:nvSpPr>
        <p:spPr bwMode="auto">
          <a:xfrm>
            <a:off x="2350146" y="343498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2" name="AutoShape 5"/>
          <p:cNvSpPr>
            <a:spLocks noChangeArrowheads="1"/>
          </p:cNvSpPr>
          <p:nvPr/>
        </p:nvSpPr>
        <p:spPr bwMode="auto">
          <a:xfrm>
            <a:off x="2780076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3" name="AutoShape 5"/>
          <p:cNvSpPr>
            <a:spLocks noChangeArrowheads="1"/>
          </p:cNvSpPr>
          <p:nvPr/>
        </p:nvSpPr>
        <p:spPr bwMode="auto">
          <a:xfrm>
            <a:off x="4351712" y="36493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4" name="AutoShape 5"/>
          <p:cNvSpPr>
            <a:spLocks noChangeArrowheads="1"/>
          </p:cNvSpPr>
          <p:nvPr/>
        </p:nvSpPr>
        <p:spPr bwMode="auto">
          <a:xfrm>
            <a:off x="2054870" y="2356636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5" name="AutoShape 5"/>
          <p:cNvSpPr>
            <a:spLocks noChangeArrowheads="1"/>
          </p:cNvSpPr>
          <p:nvPr/>
        </p:nvSpPr>
        <p:spPr bwMode="auto">
          <a:xfrm>
            <a:off x="2565762" y="264917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6" name="AutoShape 5"/>
          <p:cNvSpPr>
            <a:spLocks noChangeArrowheads="1"/>
          </p:cNvSpPr>
          <p:nvPr/>
        </p:nvSpPr>
        <p:spPr bwMode="auto">
          <a:xfrm>
            <a:off x="3351580" y="40779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7" name="ZoneTexte 136"/>
          <p:cNvSpPr txBox="1"/>
          <p:nvPr/>
        </p:nvSpPr>
        <p:spPr>
          <a:xfrm>
            <a:off x="5912025" y="2897074"/>
            <a:ext cx="26244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 smtClean="0"/>
              <a:t>r-</a:t>
            </a:r>
            <a:r>
              <a:rPr lang="fr-FR" sz="2200" dirty="0" err="1" smtClean="0"/>
              <a:t>approximate</a:t>
            </a:r>
            <a:r>
              <a:rPr lang="fr-FR" sz="2200" dirty="0" smtClean="0"/>
              <a:t> </a:t>
            </a:r>
            <a:r>
              <a:rPr lang="fr-FR" sz="2200" dirty="0" err="1" smtClean="0"/>
              <a:t>algo</a:t>
            </a:r>
            <a:r>
              <a:rPr lang="fr-FR" sz="2200" dirty="0" smtClean="0"/>
              <a:t> = </a:t>
            </a:r>
          </a:p>
          <a:p>
            <a:r>
              <a:rPr lang="fr-FR" sz="2200" dirty="0" err="1" smtClean="0"/>
              <a:t>algo</a:t>
            </a:r>
            <a:r>
              <a:rPr lang="fr-FR" sz="2200" dirty="0" smtClean="0"/>
              <a:t> </a:t>
            </a:r>
            <a:r>
              <a:rPr lang="fr-FR" sz="2200" dirty="0" smtClean="0">
                <a:solidFill>
                  <a:srgbClr val="FF0000"/>
                </a:solidFill>
              </a:rPr>
              <a:t>r-</a:t>
            </a:r>
            <a:r>
              <a:rPr lang="fr-FR" sz="2200" dirty="0" err="1" smtClean="0">
                <a:solidFill>
                  <a:srgbClr val="FF0000"/>
                </a:solidFill>
              </a:rPr>
              <a:t>approximate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200" dirty="0" smtClean="0">
                <a:solidFill>
                  <a:srgbClr val="FF0000"/>
                </a:solidFill>
              </a:rPr>
              <a:t>on </a:t>
            </a:r>
            <a:r>
              <a:rPr lang="fr-FR" sz="2200" dirty="0" err="1" smtClean="0">
                <a:solidFill>
                  <a:srgbClr val="FF0000"/>
                </a:solidFill>
              </a:rPr>
              <a:t>each</a:t>
            </a:r>
            <a:r>
              <a:rPr lang="fr-FR" sz="2200" dirty="0" smtClean="0">
                <a:solidFill>
                  <a:srgbClr val="FF0000"/>
                </a:solidFill>
              </a:rPr>
              <a:t> objective.</a:t>
            </a:r>
          </a:p>
          <a:p>
            <a:endParaRPr lang="fr-FR" dirty="0"/>
          </a:p>
        </p:txBody>
      </p:sp>
      <p:sp>
        <p:nvSpPr>
          <p:cNvPr id="138" name="ZoneTexte 137"/>
          <p:cNvSpPr txBox="1"/>
          <p:nvPr/>
        </p:nvSpPr>
        <p:spPr>
          <a:xfrm>
            <a:off x="658340" y="3467401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</a:t>
            </a:r>
            <a:endParaRPr lang="fr-FR" sz="2400" dirty="0"/>
          </a:p>
        </p:txBody>
      </p:sp>
      <p:sp>
        <p:nvSpPr>
          <p:cNvPr id="139" name="ZoneTexte 138"/>
          <p:cNvSpPr txBox="1"/>
          <p:nvPr/>
        </p:nvSpPr>
        <p:spPr>
          <a:xfrm>
            <a:off x="3055002" y="485776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b</a:t>
            </a:r>
            <a:endParaRPr lang="fr-FR" sz="2400" dirty="0"/>
          </a:p>
        </p:txBody>
      </p:sp>
      <p:cxnSp>
        <p:nvCxnSpPr>
          <p:cNvPr id="41" name="Connecteur droit 40"/>
          <p:cNvCxnSpPr/>
          <p:nvPr/>
        </p:nvCxnSpPr>
        <p:spPr bwMode="auto">
          <a:xfrm rot="5400000">
            <a:off x="5016443" y="4820301"/>
            <a:ext cx="14181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ZoneTexte 43"/>
          <p:cNvSpPr txBox="1"/>
          <p:nvPr/>
        </p:nvSpPr>
        <p:spPr>
          <a:xfrm>
            <a:off x="4786314" y="485776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OPT(b)</a:t>
            </a:r>
            <a:endParaRPr lang="fr-FR" baseline="-25000" dirty="0"/>
          </a:p>
        </p:txBody>
      </p:sp>
      <p:sp>
        <p:nvSpPr>
          <p:cNvPr id="46" name="ZoneTexte 45"/>
          <p:cNvSpPr txBox="1"/>
          <p:nvPr/>
        </p:nvSpPr>
        <p:spPr>
          <a:xfrm>
            <a:off x="285720" y="21431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OPT(a)</a:t>
            </a:r>
            <a:endParaRPr lang="fr-FR" baseline="-25000" dirty="0"/>
          </a:p>
        </p:txBody>
      </p:sp>
      <p:cxnSp>
        <p:nvCxnSpPr>
          <p:cNvPr id="47" name="Connecteur droit 46"/>
          <p:cNvCxnSpPr/>
          <p:nvPr/>
        </p:nvCxnSpPr>
        <p:spPr bwMode="auto">
          <a:xfrm>
            <a:off x="1000100" y="2357430"/>
            <a:ext cx="197514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/>
          <p:nvPr/>
        </p:nvCxnSpPr>
        <p:spPr bwMode="auto">
          <a:xfrm rot="5400000">
            <a:off x="3674784" y="3501232"/>
            <a:ext cx="2857520" cy="158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lg" len="lg"/>
            <a:tailEnd type="none" w="med" len="med"/>
          </a:ln>
          <a:effectLst/>
        </p:spPr>
      </p:cxnSp>
      <p:cxnSp>
        <p:nvCxnSpPr>
          <p:cNvPr id="51" name="Connecteur droit 50"/>
          <p:cNvCxnSpPr/>
          <p:nvPr/>
        </p:nvCxnSpPr>
        <p:spPr bwMode="auto">
          <a:xfrm>
            <a:off x="1119512" y="2357430"/>
            <a:ext cx="4364382" cy="6386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lg" len="lg"/>
            <a:tailEnd type="none" w="med" len="med"/>
          </a:ln>
          <a:effectLst/>
        </p:spPr>
      </p:cxnSp>
      <p:sp>
        <p:nvSpPr>
          <p:cNvPr id="55" name="ZoneTexte 54"/>
          <p:cNvSpPr txBox="1"/>
          <p:nvPr/>
        </p:nvSpPr>
        <p:spPr>
          <a:xfrm>
            <a:off x="4929190" y="221455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x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081590" y="207167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ideal</a:t>
            </a:r>
            <a:r>
              <a:rPr lang="fr-FR" dirty="0" smtClean="0">
                <a:solidFill>
                  <a:srgbClr val="FF0000"/>
                </a:solidFill>
              </a:rPr>
              <a:t> point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14348" y="4845618"/>
            <a:ext cx="74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(0,0)</a:t>
            </a:r>
            <a:endParaRPr lang="fr-FR" baseline="-25000" dirty="0"/>
          </a:p>
        </p:txBody>
      </p:sp>
      <p:cxnSp>
        <p:nvCxnSpPr>
          <p:cNvPr id="50" name="Connecteur droit 49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              Approximation of the Bi-objective Max TSP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 bwMode="auto">
          <a:xfrm>
            <a:off x="3665076" y="2421292"/>
            <a:ext cx="1437673" cy="100013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2"/>
            <a:ext cx="7686700" cy="5589587"/>
          </a:xfrm>
        </p:spPr>
        <p:txBody>
          <a:bodyPr/>
          <a:lstStyle/>
          <a:p>
            <a:pPr>
              <a:buNone/>
            </a:pPr>
            <a:r>
              <a:rPr lang="fr-FR" sz="2400" dirty="0" err="1" smtClean="0">
                <a:solidFill>
                  <a:schemeClr val="accent2"/>
                </a:solidFill>
              </a:rPr>
              <a:t>Biobjective</a:t>
            </a:r>
            <a:r>
              <a:rPr lang="fr-FR" sz="2400" dirty="0" smtClean="0">
                <a:solidFill>
                  <a:schemeClr val="accent2"/>
                </a:solidFill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</a:rPr>
              <a:t>problem</a:t>
            </a:r>
            <a:r>
              <a:rPr lang="fr-FR" sz="2400" dirty="0" smtClean="0">
                <a:solidFill>
                  <a:schemeClr val="accent2"/>
                </a:solidFill>
              </a:rPr>
              <a:t> :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500" dirty="0" smtClean="0">
              <a:solidFill>
                <a:schemeClr val="accent6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9</a:t>
            </a:r>
            <a:endParaRPr lang="fr-FR" dirty="0"/>
          </a:p>
        </p:txBody>
      </p:sp>
      <p:cxnSp>
        <p:nvCxnSpPr>
          <p:cNvPr id="104" name="Connecteur droit 103"/>
          <p:cNvCxnSpPr/>
          <p:nvPr/>
        </p:nvCxnSpPr>
        <p:spPr bwMode="auto">
          <a:xfrm rot="10800000">
            <a:off x="1128340" y="4815636"/>
            <a:ext cx="4355554" cy="1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cxnSp>
        <p:nvCxnSpPr>
          <p:cNvPr id="105" name="Connecteur droit 104"/>
          <p:cNvCxnSpPr/>
          <p:nvPr/>
        </p:nvCxnSpPr>
        <p:spPr bwMode="auto">
          <a:xfrm rot="5400000">
            <a:off x="-244035" y="3443259"/>
            <a:ext cx="2743162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sp>
        <p:nvSpPr>
          <p:cNvPr id="106" name="AutoShape 5"/>
          <p:cNvSpPr>
            <a:spLocks noChangeArrowheads="1"/>
          </p:cNvSpPr>
          <p:nvPr/>
        </p:nvSpPr>
        <p:spPr bwMode="auto">
          <a:xfrm>
            <a:off x="4626638" y="43059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7" name="AutoShape 5"/>
          <p:cNvSpPr>
            <a:spLocks noChangeArrowheads="1"/>
          </p:cNvSpPr>
          <p:nvPr/>
        </p:nvSpPr>
        <p:spPr bwMode="auto">
          <a:xfrm>
            <a:off x="4126572" y="371395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8" name="AutoShape 5"/>
          <p:cNvSpPr>
            <a:spLocks noChangeArrowheads="1"/>
          </p:cNvSpPr>
          <p:nvPr/>
        </p:nvSpPr>
        <p:spPr bwMode="auto">
          <a:xfrm>
            <a:off x="3280142" y="3542564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9" name="AutoShape 5"/>
          <p:cNvSpPr>
            <a:spLocks noChangeArrowheads="1"/>
          </p:cNvSpPr>
          <p:nvPr/>
        </p:nvSpPr>
        <p:spPr bwMode="auto">
          <a:xfrm>
            <a:off x="4340886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0" name="AutoShape 5"/>
          <p:cNvSpPr>
            <a:spLocks noChangeArrowheads="1"/>
          </p:cNvSpPr>
          <p:nvPr/>
        </p:nvSpPr>
        <p:spPr bwMode="auto">
          <a:xfrm>
            <a:off x="3912258" y="392827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1" name="AutoShape 5"/>
          <p:cNvSpPr>
            <a:spLocks noChangeArrowheads="1"/>
          </p:cNvSpPr>
          <p:nvPr/>
        </p:nvSpPr>
        <p:spPr bwMode="auto">
          <a:xfrm>
            <a:off x="5066092" y="4577996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" name="AutoShape 5"/>
          <p:cNvSpPr>
            <a:spLocks noChangeArrowheads="1"/>
          </p:cNvSpPr>
          <p:nvPr/>
        </p:nvSpPr>
        <p:spPr bwMode="auto">
          <a:xfrm>
            <a:off x="3983696" y="32853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3" name="AutoShape 5"/>
          <p:cNvSpPr>
            <a:spLocks noChangeArrowheads="1"/>
          </p:cNvSpPr>
          <p:nvPr/>
        </p:nvSpPr>
        <p:spPr bwMode="auto">
          <a:xfrm>
            <a:off x="3851646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4" name="AutoShape 5"/>
          <p:cNvSpPr>
            <a:spLocks noChangeArrowheads="1"/>
          </p:cNvSpPr>
          <p:nvPr/>
        </p:nvSpPr>
        <p:spPr bwMode="auto">
          <a:xfrm>
            <a:off x="3923084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5" name="AutoShape 5"/>
          <p:cNvSpPr>
            <a:spLocks noChangeArrowheads="1"/>
          </p:cNvSpPr>
          <p:nvPr/>
        </p:nvSpPr>
        <p:spPr bwMode="auto">
          <a:xfrm>
            <a:off x="4494588" y="392827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6" name="AutoShape 5"/>
          <p:cNvSpPr>
            <a:spLocks noChangeArrowheads="1"/>
          </p:cNvSpPr>
          <p:nvPr/>
        </p:nvSpPr>
        <p:spPr bwMode="auto">
          <a:xfrm>
            <a:off x="1637068" y="264917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7" name="AutoShape 5"/>
          <p:cNvSpPr>
            <a:spLocks noChangeArrowheads="1"/>
          </p:cNvSpPr>
          <p:nvPr/>
        </p:nvSpPr>
        <p:spPr bwMode="auto">
          <a:xfrm>
            <a:off x="3055002" y="357108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8" name="AutoShape 5"/>
          <p:cNvSpPr>
            <a:spLocks noChangeArrowheads="1"/>
          </p:cNvSpPr>
          <p:nvPr/>
        </p:nvSpPr>
        <p:spPr bwMode="auto">
          <a:xfrm>
            <a:off x="2912126" y="321389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auto">
          <a:xfrm>
            <a:off x="3483630" y="32853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0" name="AutoShape 5"/>
          <p:cNvSpPr>
            <a:spLocks noChangeArrowheads="1"/>
          </p:cNvSpPr>
          <p:nvPr/>
        </p:nvSpPr>
        <p:spPr bwMode="auto">
          <a:xfrm>
            <a:off x="3340754" y="292814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1" name="AutoShape 5"/>
          <p:cNvSpPr>
            <a:spLocks noChangeArrowheads="1"/>
          </p:cNvSpPr>
          <p:nvPr/>
        </p:nvSpPr>
        <p:spPr bwMode="auto">
          <a:xfrm>
            <a:off x="2280010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2" name="AutoShape 5"/>
          <p:cNvSpPr>
            <a:spLocks noChangeArrowheads="1"/>
          </p:cNvSpPr>
          <p:nvPr/>
        </p:nvSpPr>
        <p:spPr bwMode="auto">
          <a:xfrm>
            <a:off x="2554936" y="335676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3" name="AutoShape 5"/>
          <p:cNvSpPr>
            <a:spLocks noChangeArrowheads="1"/>
          </p:cNvSpPr>
          <p:nvPr/>
        </p:nvSpPr>
        <p:spPr bwMode="auto">
          <a:xfrm>
            <a:off x="1697680" y="299957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4" name="AutoShape 5"/>
          <p:cNvSpPr>
            <a:spLocks noChangeArrowheads="1"/>
          </p:cNvSpPr>
          <p:nvPr/>
        </p:nvSpPr>
        <p:spPr bwMode="auto">
          <a:xfrm>
            <a:off x="2197746" y="3142454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5" name="AutoShape 5"/>
          <p:cNvSpPr>
            <a:spLocks noChangeArrowheads="1"/>
          </p:cNvSpPr>
          <p:nvPr/>
        </p:nvSpPr>
        <p:spPr bwMode="auto">
          <a:xfrm>
            <a:off x="4931438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6" name="AutoShape 5"/>
          <p:cNvSpPr>
            <a:spLocks noChangeArrowheads="1"/>
          </p:cNvSpPr>
          <p:nvPr/>
        </p:nvSpPr>
        <p:spPr bwMode="auto">
          <a:xfrm>
            <a:off x="2197746" y="264238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7" name="AutoShape 5"/>
          <p:cNvSpPr>
            <a:spLocks noChangeArrowheads="1"/>
          </p:cNvSpPr>
          <p:nvPr/>
        </p:nvSpPr>
        <p:spPr bwMode="auto">
          <a:xfrm>
            <a:off x="4779038" y="44583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8" name="AutoShape 5"/>
          <p:cNvSpPr>
            <a:spLocks noChangeArrowheads="1"/>
          </p:cNvSpPr>
          <p:nvPr/>
        </p:nvSpPr>
        <p:spPr bwMode="auto">
          <a:xfrm>
            <a:off x="1269052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9" name="AutoShape 5"/>
          <p:cNvSpPr>
            <a:spLocks noChangeArrowheads="1"/>
          </p:cNvSpPr>
          <p:nvPr/>
        </p:nvSpPr>
        <p:spPr bwMode="auto">
          <a:xfrm>
            <a:off x="2554936" y="3071016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0" name="AutoShape 5"/>
          <p:cNvSpPr>
            <a:spLocks noChangeArrowheads="1"/>
          </p:cNvSpPr>
          <p:nvPr/>
        </p:nvSpPr>
        <p:spPr bwMode="auto">
          <a:xfrm>
            <a:off x="4931438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1" name="AutoShape 5"/>
          <p:cNvSpPr>
            <a:spLocks noChangeArrowheads="1"/>
          </p:cNvSpPr>
          <p:nvPr/>
        </p:nvSpPr>
        <p:spPr bwMode="auto">
          <a:xfrm>
            <a:off x="2350146" y="343498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2" name="AutoShape 5"/>
          <p:cNvSpPr>
            <a:spLocks noChangeArrowheads="1"/>
          </p:cNvSpPr>
          <p:nvPr/>
        </p:nvSpPr>
        <p:spPr bwMode="auto">
          <a:xfrm>
            <a:off x="2780076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3" name="AutoShape 5"/>
          <p:cNvSpPr>
            <a:spLocks noChangeArrowheads="1"/>
          </p:cNvSpPr>
          <p:nvPr/>
        </p:nvSpPr>
        <p:spPr bwMode="auto">
          <a:xfrm>
            <a:off x="4351712" y="36493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4" name="AutoShape 5"/>
          <p:cNvSpPr>
            <a:spLocks noChangeArrowheads="1"/>
          </p:cNvSpPr>
          <p:nvPr/>
        </p:nvSpPr>
        <p:spPr bwMode="auto">
          <a:xfrm>
            <a:off x="2054870" y="2356636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5" name="AutoShape 5"/>
          <p:cNvSpPr>
            <a:spLocks noChangeArrowheads="1"/>
          </p:cNvSpPr>
          <p:nvPr/>
        </p:nvSpPr>
        <p:spPr bwMode="auto">
          <a:xfrm>
            <a:off x="2565762" y="264917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6" name="AutoShape 5"/>
          <p:cNvSpPr>
            <a:spLocks noChangeArrowheads="1"/>
          </p:cNvSpPr>
          <p:nvPr/>
        </p:nvSpPr>
        <p:spPr bwMode="auto">
          <a:xfrm>
            <a:off x="3351580" y="40779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7" name="ZoneTexte 136"/>
          <p:cNvSpPr txBox="1"/>
          <p:nvPr/>
        </p:nvSpPr>
        <p:spPr>
          <a:xfrm>
            <a:off x="5912025" y="2897074"/>
            <a:ext cx="26244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 smtClean="0"/>
              <a:t>r-</a:t>
            </a:r>
            <a:r>
              <a:rPr lang="fr-FR" sz="2200" dirty="0" err="1" smtClean="0"/>
              <a:t>approximate</a:t>
            </a:r>
            <a:r>
              <a:rPr lang="fr-FR" sz="2200" dirty="0" smtClean="0"/>
              <a:t> </a:t>
            </a:r>
            <a:r>
              <a:rPr lang="fr-FR" sz="2200" dirty="0" err="1" smtClean="0"/>
              <a:t>algo</a:t>
            </a:r>
            <a:r>
              <a:rPr lang="fr-FR" sz="2200" dirty="0" smtClean="0"/>
              <a:t> = </a:t>
            </a:r>
          </a:p>
          <a:p>
            <a:r>
              <a:rPr lang="fr-FR" sz="2200" dirty="0" err="1" smtClean="0"/>
              <a:t>algo</a:t>
            </a:r>
            <a:r>
              <a:rPr lang="fr-FR" sz="2200" dirty="0" smtClean="0"/>
              <a:t> </a:t>
            </a:r>
            <a:r>
              <a:rPr lang="fr-FR" sz="2200" dirty="0" smtClean="0">
                <a:solidFill>
                  <a:srgbClr val="FF0000"/>
                </a:solidFill>
              </a:rPr>
              <a:t>r-</a:t>
            </a:r>
            <a:r>
              <a:rPr lang="fr-FR" sz="2200" dirty="0" err="1" smtClean="0">
                <a:solidFill>
                  <a:srgbClr val="FF0000"/>
                </a:solidFill>
              </a:rPr>
              <a:t>approximate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200" dirty="0" smtClean="0">
                <a:solidFill>
                  <a:srgbClr val="FF0000"/>
                </a:solidFill>
              </a:rPr>
              <a:t>on </a:t>
            </a:r>
            <a:r>
              <a:rPr lang="fr-FR" sz="2200" dirty="0" err="1" smtClean="0">
                <a:solidFill>
                  <a:srgbClr val="FF0000"/>
                </a:solidFill>
              </a:rPr>
              <a:t>each</a:t>
            </a:r>
            <a:r>
              <a:rPr lang="fr-FR" sz="2200" dirty="0" smtClean="0">
                <a:solidFill>
                  <a:srgbClr val="FF0000"/>
                </a:solidFill>
              </a:rPr>
              <a:t> objective.</a:t>
            </a:r>
          </a:p>
          <a:p>
            <a:endParaRPr lang="fr-FR" dirty="0"/>
          </a:p>
        </p:txBody>
      </p:sp>
      <p:sp>
        <p:nvSpPr>
          <p:cNvPr id="138" name="ZoneTexte 137"/>
          <p:cNvSpPr txBox="1"/>
          <p:nvPr/>
        </p:nvSpPr>
        <p:spPr>
          <a:xfrm>
            <a:off x="658340" y="3467401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</a:t>
            </a:r>
            <a:endParaRPr lang="fr-FR" sz="2400" dirty="0"/>
          </a:p>
        </p:txBody>
      </p:sp>
      <p:sp>
        <p:nvSpPr>
          <p:cNvPr id="139" name="ZoneTexte 138"/>
          <p:cNvSpPr txBox="1"/>
          <p:nvPr/>
        </p:nvSpPr>
        <p:spPr>
          <a:xfrm>
            <a:off x="3055002" y="485776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b</a:t>
            </a:r>
            <a:endParaRPr lang="fr-FR" sz="2400" dirty="0"/>
          </a:p>
        </p:txBody>
      </p:sp>
      <p:cxnSp>
        <p:nvCxnSpPr>
          <p:cNvPr id="41" name="Connecteur droit 40"/>
          <p:cNvCxnSpPr/>
          <p:nvPr/>
        </p:nvCxnSpPr>
        <p:spPr bwMode="auto">
          <a:xfrm rot="5400000">
            <a:off x="5016443" y="4820301"/>
            <a:ext cx="14181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ZoneTexte 43"/>
          <p:cNvSpPr txBox="1"/>
          <p:nvPr/>
        </p:nvSpPr>
        <p:spPr>
          <a:xfrm>
            <a:off x="4786314" y="485776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OPT(b)</a:t>
            </a:r>
            <a:endParaRPr lang="fr-FR" baseline="-25000" dirty="0"/>
          </a:p>
        </p:txBody>
      </p:sp>
      <p:sp>
        <p:nvSpPr>
          <p:cNvPr id="46" name="ZoneTexte 45"/>
          <p:cNvSpPr txBox="1"/>
          <p:nvPr/>
        </p:nvSpPr>
        <p:spPr>
          <a:xfrm>
            <a:off x="285720" y="21431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OPT(a)</a:t>
            </a:r>
            <a:endParaRPr lang="fr-FR" baseline="-25000" dirty="0"/>
          </a:p>
        </p:txBody>
      </p:sp>
      <p:cxnSp>
        <p:nvCxnSpPr>
          <p:cNvPr id="47" name="Connecteur droit 46"/>
          <p:cNvCxnSpPr/>
          <p:nvPr/>
        </p:nvCxnSpPr>
        <p:spPr bwMode="auto">
          <a:xfrm>
            <a:off x="1000100" y="2357430"/>
            <a:ext cx="197514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/>
          <p:nvPr/>
        </p:nvCxnSpPr>
        <p:spPr bwMode="auto">
          <a:xfrm rot="5400000">
            <a:off x="3674784" y="3501232"/>
            <a:ext cx="2857520" cy="158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lg" len="lg"/>
            <a:tailEnd type="none" w="med" len="med"/>
          </a:ln>
          <a:effectLst/>
        </p:spPr>
      </p:cxnSp>
      <p:cxnSp>
        <p:nvCxnSpPr>
          <p:cNvPr id="51" name="Connecteur droit 50"/>
          <p:cNvCxnSpPr/>
          <p:nvPr/>
        </p:nvCxnSpPr>
        <p:spPr bwMode="auto">
          <a:xfrm>
            <a:off x="1119512" y="2357430"/>
            <a:ext cx="4364382" cy="6386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lg" len="lg"/>
            <a:tailEnd type="none" w="med" len="med"/>
          </a:ln>
          <a:effectLst/>
        </p:spPr>
      </p:cxnSp>
      <p:sp>
        <p:nvSpPr>
          <p:cNvPr id="55" name="ZoneTexte 54"/>
          <p:cNvSpPr txBox="1"/>
          <p:nvPr/>
        </p:nvSpPr>
        <p:spPr>
          <a:xfrm>
            <a:off x="4929190" y="221455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x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081590" y="207167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ideal</a:t>
            </a:r>
            <a:r>
              <a:rPr lang="fr-FR" dirty="0" smtClean="0">
                <a:solidFill>
                  <a:srgbClr val="FF0000"/>
                </a:solidFill>
              </a:rPr>
              <a:t> point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0" name="Connecteur droit 49"/>
          <p:cNvCxnSpPr/>
          <p:nvPr/>
        </p:nvCxnSpPr>
        <p:spPr bwMode="auto">
          <a:xfrm rot="16200000" flipH="1">
            <a:off x="2290745" y="3578225"/>
            <a:ext cx="2705120" cy="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lg" len="lg"/>
            <a:tailEnd type="none" w="med" len="med"/>
          </a:ln>
          <a:effectLst/>
        </p:spPr>
      </p:cxnSp>
      <p:cxnSp>
        <p:nvCxnSpPr>
          <p:cNvPr id="52" name="Connecteur droit 51"/>
          <p:cNvCxnSpPr/>
          <p:nvPr/>
        </p:nvCxnSpPr>
        <p:spPr bwMode="auto">
          <a:xfrm>
            <a:off x="1071538" y="3365138"/>
            <a:ext cx="4364382" cy="6386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lg" len="lg"/>
            <a:tailEnd type="none" w="med" len="med"/>
          </a:ln>
          <a:effectLst/>
        </p:spPr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30594" y="4929198"/>
          <a:ext cx="255588" cy="393700"/>
        </p:xfrm>
        <a:graphic>
          <a:graphicData uri="http://schemas.openxmlformats.org/presentationml/2006/ole">
            <p:oleObj spid="_x0000_s157698" name="Équation" r:id="rId3" imgW="152280" imgH="393480" progId="">
              <p:embed/>
            </p:oleObj>
          </a:graphicData>
        </a:graphic>
      </p:graphicFrame>
      <p:sp>
        <p:nvSpPr>
          <p:cNvPr id="54" name="ZoneTexte 53"/>
          <p:cNvSpPr txBox="1"/>
          <p:nvPr/>
        </p:nvSpPr>
        <p:spPr>
          <a:xfrm>
            <a:off x="3665077" y="4929198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OPT(b)</a:t>
            </a:r>
            <a:endParaRPr lang="fr-FR" baseline="-250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14282" y="3071810"/>
          <a:ext cx="255588" cy="393700"/>
        </p:xfrm>
        <a:graphic>
          <a:graphicData uri="http://schemas.openxmlformats.org/presentationml/2006/ole">
            <p:oleObj spid="_x0000_s157699" name="Équation" r:id="rId4" imgW="152280" imgH="393480" progId="">
              <p:embed/>
            </p:oleObj>
          </a:graphicData>
        </a:graphic>
      </p:graphicFrame>
      <p:sp>
        <p:nvSpPr>
          <p:cNvPr id="57" name="ZoneTexte 56"/>
          <p:cNvSpPr txBox="1"/>
          <p:nvPr/>
        </p:nvSpPr>
        <p:spPr>
          <a:xfrm>
            <a:off x="357158" y="3071810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OPT(a)</a:t>
            </a:r>
            <a:endParaRPr lang="fr-FR" baseline="-25000" dirty="0"/>
          </a:p>
        </p:txBody>
      </p:sp>
      <p:sp>
        <p:nvSpPr>
          <p:cNvPr id="59" name="ZoneTexte 58"/>
          <p:cNvSpPr txBox="1"/>
          <p:nvPr/>
        </p:nvSpPr>
        <p:spPr>
          <a:xfrm>
            <a:off x="714348" y="4845618"/>
            <a:ext cx="74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(0,0)</a:t>
            </a:r>
            <a:endParaRPr lang="fr-FR" baseline="-25000" dirty="0"/>
          </a:p>
        </p:txBody>
      </p:sp>
      <p:cxnSp>
        <p:nvCxnSpPr>
          <p:cNvPr id="60" name="Connecteur droit 59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              Approximation of the Bi-objective Max TSP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 bwMode="auto">
          <a:xfrm>
            <a:off x="3665076" y="2421292"/>
            <a:ext cx="1437673" cy="100013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2"/>
            <a:ext cx="8435280" cy="5589587"/>
          </a:xfrm>
        </p:spPr>
        <p:txBody>
          <a:bodyPr/>
          <a:lstStyle/>
          <a:p>
            <a:pPr>
              <a:buNone/>
            </a:pPr>
            <a:r>
              <a:rPr lang="fr-FR" sz="2400" dirty="0" err="1" smtClean="0">
                <a:solidFill>
                  <a:schemeClr val="accent2"/>
                </a:solidFill>
              </a:rPr>
              <a:t>Biobjective</a:t>
            </a:r>
            <a:r>
              <a:rPr lang="fr-FR" sz="2400" dirty="0" smtClean="0">
                <a:solidFill>
                  <a:schemeClr val="accent2"/>
                </a:solidFill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</a:rPr>
              <a:t>problem</a:t>
            </a:r>
            <a:r>
              <a:rPr lang="fr-FR" sz="2400" dirty="0" smtClean="0">
                <a:solidFill>
                  <a:schemeClr val="accent2"/>
                </a:solidFill>
              </a:rPr>
              <a:t> :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5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fr-FR" dirty="0" err="1" smtClean="0">
                <a:solidFill>
                  <a:srgbClr val="450FDF"/>
                </a:solidFill>
              </a:rPr>
              <a:t>What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is</a:t>
            </a:r>
            <a:r>
              <a:rPr lang="fr-FR" dirty="0" smtClean="0">
                <a:solidFill>
                  <a:srgbClr val="450FDF"/>
                </a:solidFill>
              </a:rPr>
              <a:t> maximum value of r </a:t>
            </a:r>
            <a:r>
              <a:rPr lang="fr-FR" dirty="0" err="1" smtClean="0">
                <a:solidFill>
                  <a:srgbClr val="450FDF"/>
                </a:solidFill>
              </a:rPr>
              <a:t>such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that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there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exists</a:t>
            </a:r>
            <a:r>
              <a:rPr lang="fr-FR" dirty="0" smtClean="0">
                <a:solidFill>
                  <a:srgbClr val="450FDF"/>
                </a:solidFill>
              </a:rPr>
              <a:t> an r-</a:t>
            </a:r>
            <a:r>
              <a:rPr lang="fr-FR" dirty="0" err="1" smtClean="0">
                <a:solidFill>
                  <a:srgbClr val="450FDF"/>
                </a:solidFill>
              </a:rPr>
              <a:t>approximate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algorithm</a:t>
            </a:r>
            <a:r>
              <a:rPr lang="fr-FR" dirty="0" smtClean="0">
                <a:solidFill>
                  <a:srgbClr val="450FDF"/>
                </a:solidFill>
              </a:rPr>
              <a:t> for the Max TSP?                       </a:t>
            </a:r>
            <a:r>
              <a:rPr lang="fr-FR" dirty="0" smtClean="0"/>
              <a:t>(</a:t>
            </a:r>
            <a:r>
              <a:rPr lang="fr-FR" dirty="0" err="1" smtClean="0"/>
              <a:t>ideal</a:t>
            </a:r>
            <a:r>
              <a:rPr lang="fr-FR" dirty="0" smtClean="0"/>
              <a:t> point </a:t>
            </a:r>
            <a:r>
              <a:rPr lang="fr-FR" dirty="0" err="1" smtClean="0"/>
              <a:t>approach</a:t>
            </a:r>
            <a:r>
              <a:rPr lang="fr-FR" dirty="0" smtClean="0"/>
              <a:t>)</a:t>
            </a:r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9</a:t>
            </a:r>
            <a:endParaRPr lang="fr-FR" dirty="0"/>
          </a:p>
        </p:txBody>
      </p:sp>
      <p:cxnSp>
        <p:nvCxnSpPr>
          <p:cNvPr id="104" name="Connecteur droit 103"/>
          <p:cNvCxnSpPr/>
          <p:nvPr/>
        </p:nvCxnSpPr>
        <p:spPr bwMode="auto">
          <a:xfrm rot="10800000">
            <a:off x="1128340" y="4815636"/>
            <a:ext cx="4355554" cy="1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cxnSp>
        <p:nvCxnSpPr>
          <p:cNvPr id="105" name="Connecteur droit 104"/>
          <p:cNvCxnSpPr/>
          <p:nvPr/>
        </p:nvCxnSpPr>
        <p:spPr bwMode="auto">
          <a:xfrm rot="5400000">
            <a:off x="-244035" y="3443259"/>
            <a:ext cx="2743162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sp>
        <p:nvSpPr>
          <p:cNvPr id="106" name="AutoShape 5"/>
          <p:cNvSpPr>
            <a:spLocks noChangeArrowheads="1"/>
          </p:cNvSpPr>
          <p:nvPr/>
        </p:nvSpPr>
        <p:spPr bwMode="auto">
          <a:xfrm>
            <a:off x="4626638" y="43059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7" name="AutoShape 5"/>
          <p:cNvSpPr>
            <a:spLocks noChangeArrowheads="1"/>
          </p:cNvSpPr>
          <p:nvPr/>
        </p:nvSpPr>
        <p:spPr bwMode="auto">
          <a:xfrm>
            <a:off x="4126572" y="371395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8" name="AutoShape 5"/>
          <p:cNvSpPr>
            <a:spLocks noChangeArrowheads="1"/>
          </p:cNvSpPr>
          <p:nvPr/>
        </p:nvSpPr>
        <p:spPr bwMode="auto">
          <a:xfrm>
            <a:off x="3280142" y="3542564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9" name="AutoShape 5"/>
          <p:cNvSpPr>
            <a:spLocks noChangeArrowheads="1"/>
          </p:cNvSpPr>
          <p:nvPr/>
        </p:nvSpPr>
        <p:spPr bwMode="auto">
          <a:xfrm>
            <a:off x="4340886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0" name="AutoShape 5"/>
          <p:cNvSpPr>
            <a:spLocks noChangeArrowheads="1"/>
          </p:cNvSpPr>
          <p:nvPr/>
        </p:nvSpPr>
        <p:spPr bwMode="auto">
          <a:xfrm>
            <a:off x="3912258" y="392827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1" name="AutoShape 5"/>
          <p:cNvSpPr>
            <a:spLocks noChangeArrowheads="1"/>
          </p:cNvSpPr>
          <p:nvPr/>
        </p:nvSpPr>
        <p:spPr bwMode="auto">
          <a:xfrm>
            <a:off x="5066092" y="4577996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" name="AutoShape 5"/>
          <p:cNvSpPr>
            <a:spLocks noChangeArrowheads="1"/>
          </p:cNvSpPr>
          <p:nvPr/>
        </p:nvSpPr>
        <p:spPr bwMode="auto">
          <a:xfrm>
            <a:off x="3983696" y="32853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3" name="AutoShape 5"/>
          <p:cNvSpPr>
            <a:spLocks noChangeArrowheads="1"/>
          </p:cNvSpPr>
          <p:nvPr/>
        </p:nvSpPr>
        <p:spPr bwMode="auto">
          <a:xfrm>
            <a:off x="3851646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4" name="AutoShape 5"/>
          <p:cNvSpPr>
            <a:spLocks noChangeArrowheads="1"/>
          </p:cNvSpPr>
          <p:nvPr/>
        </p:nvSpPr>
        <p:spPr bwMode="auto">
          <a:xfrm>
            <a:off x="3923084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5" name="AutoShape 5"/>
          <p:cNvSpPr>
            <a:spLocks noChangeArrowheads="1"/>
          </p:cNvSpPr>
          <p:nvPr/>
        </p:nvSpPr>
        <p:spPr bwMode="auto">
          <a:xfrm>
            <a:off x="4494588" y="392827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6" name="AutoShape 5"/>
          <p:cNvSpPr>
            <a:spLocks noChangeArrowheads="1"/>
          </p:cNvSpPr>
          <p:nvPr/>
        </p:nvSpPr>
        <p:spPr bwMode="auto">
          <a:xfrm>
            <a:off x="1637068" y="264917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7" name="AutoShape 5"/>
          <p:cNvSpPr>
            <a:spLocks noChangeArrowheads="1"/>
          </p:cNvSpPr>
          <p:nvPr/>
        </p:nvSpPr>
        <p:spPr bwMode="auto">
          <a:xfrm>
            <a:off x="3055002" y="357108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8" name="AutoShape 5"/>
          <p:cNvSpPr>
            <a:spLocks noChangeArrowheads="1"/>
          </p:cNvSpPr>
          <p:nvPr/>
        </p:nvSpPr>
        <p:spPr bwMode="auto">
          <a:xfrm>
            <a:off x="2912126" y="321389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auto">
          <a:xfrm>
            <a:off x="3483630" y="32853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0" name="AutoShape 5"/>
          <p:cNvSpPr>
            <a:spLocks noChangeArrowheads="1"/>
          </p:cNvSpPr>
          <p:nvPr/>
        </p:nvSpPr>
        <p:spPr bwMode="auto">
          <a:xfrm>
            <a:off x="3340754" y="292814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1" name="AutoShape 5"/>
          <p:cNvSpPr>
            <a:spLocks noChangeArrowheads="1"/>
          </p:cNvSpPr>
          <p:nvPr/>
        </p:nvSpPr>
        <p:spPr bwMode="auto">
          <a:xfrm>
            <a:off x="2280010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2" name="AutoShape 5"/>
          <p:cNvSpPr>
            <a:spLocks noChangeArrowheads="1"/>
          </p:cNvSpPr>
          <p:nvPr/>
        </p:nvSpPr>
        <p:spPr bwMode="auto">
          <a:xfrm>
            <a:off x="2554936" y="335676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3" name="AutoShape 5"/>
          <p:cNvSpPr>
            <a:spLocks noChangeArrowheads="1"/>
          </p:cNvSpPr>
          <p:nvPr/>
        </p:nvSpPr>
        <p:spPr bwMode="auto">
          <a:xfrm>
            <a:off x="1697680" y="299957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4" name="AutoShape 5"/>
          <p:cNvSpPr>
            <a:spLocks noChangeArrowheads="1"/>
          </p:cNvSpPr>
          <p:nvPr/>
        </p:nvSpPr>
        <p:spPr bwMode="auto">
          <a:xfrm>
            <a:off x="2197746" y="3142454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5" name="AutoShape 5"/>
          <p:cNvSpPr>
            <a:spLocks noChangeArrowheads="1"/>
          </p:cNvSpPr>
          <p:nvPr/>
        </p:nvSpPr>
        <p:spPr bwMode="auto">
          <a:xfrm>
            <a:off x="4931438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6" name="AutoShape 5"/>
          <p:cNvSpPr>
            <a:spLocks noChangeArrowheads="1"/>
          </p:cNvSpPr>
          <p:nvPr/>
        </p:nvSpPr>
        <p:spPr bwMode="auto">
          <a:xfrm>
            <a:off x="2197746" y="264238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7" name="AutoShape 5"/>
          <p:cNvSpPr>
            <a:spLocks noChangeArrowheads="1"/>
          </p:cNvSpPr>
          <p:nvPr/>
        </p:nvSpPr>
        <p:spPr bwMode="auto">
          <a:xfrm>
            <a:off x="4779038" y="44583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8" name="AutoShape 5"/>
          <p:cNvSpPr>
            <a:spLocks noChangeArrowheads="1"/>
          </p:cNvSpPr>
          <p:nvPr/>
        </p:nvSpPr>
        <p:spPr bwMode="auto">
          <a:xfrm>
            <a:off x="1269052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9" name="AutoShape 5"/>
          <p:cNvSpPr>
            <a:spLocks noChangeArrowheads="1"/>
          </p:cNvSpPr>
          <p:nvPr/>
        </p:nvSpPr>
        <p:spPr bwMode="auto">
          <a:xfrm>
            <a:off x="2554936" y="3071016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0" name="AutoShape 5"/>
          <p:cNvSpPr>
            <a:spLocks noChangeArrowheads="1"/>
          </p:cNvSpPr>
          <p:nvPr/>
        </p:nvSpPr>
        <p:spPr bwMode="auto">
          <a:xfrm>
            <a:off x="4931438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1" name="AutoShape 5"/>
          <p:cNvSpPr>
            <a:spLocks noChangeArrowheads="1"/>
          </p:cNvSpPr>
          <p:nvPr/>
        </p:nvSpPr>
        <p:spPr bwMode="auto">
          <a:xfrm>
            <a:off x="2350146" y="343498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2" name="AutoShape 5"/>
          <p:cNvSpPr>
            <a:spLocks noChangeArrowheads="1"/>
          </p:cNvSpPr>
          <p:nvPr/>
        </p:nvSpPr>
        <p:spPr bwMode="auto">
          <a:xfrm>
            <a:off x="2780076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3" name="AutoShape 5"/>
          <p:cNvSpPr>
            <a:spLocks noChangeArrowheads="1"/>
          </p:cNvSpPr>
          <p:nvPr/>
        </p:nvSpPr>
        <p:spPr bwMode="auto">
          <a:xfrm>
            <a:off x="4351712" y="36493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4" name="AutoShape 5"/>
          <p:cNvSpPr>
            <a:spLocks noChangeArrowheads="1"/>
          </p:cNvSpPr>
          <p:nvPr/>
        </p:nvSpPr>
        <p:spPr bwMode="auto">
          <a:xfrm>
            <a:off x="2054870" y="2356636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5" name="AutoShape 5"/>
          <p:cNvSpPr>
            <a:spLocks noChangeArrowheads="1"/>
          </p:cNvSpPr>
          <p:nvPr/>
        </p:nvSpPr>
        <p:spPr bwMode="auto">
          <a:xfrm>
            <a:off x="2565762" y="264917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6" name="AutoShape 5"/>
          <p:cNvSpPr>
            <a:spLocks noChangeArrowheads="1"/>
          </p:cNvSpPr>
          <p:nvPr/>
        </p:nvSpPr>
        <p:spPr bwMode="auto">
          <a:xfrm>
            <a:off x="3351580" y="40779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7" name="ZoneTexte 136"/>
          <p:cNvSpPr txBox="1"/>
          <p:nvPr/>
        </p:nvSpPr>
        <p:spPr>
          <a:xfrm>
            <a:off x="5912025" y="2897074"/>
            <a:ext cx="26244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 smtClean="0"/>
              <a:t>r-</a:t>
            </a:r>
            <a:r>
              <a:rPr lang="fr-FR" sz="2200" dirty="0" err="1" smtClean="0"/>
              <a:t>approximate</a:t>
            </a:r>
            <a:r>
              <a:rPr lang="fr-FR" sz="2200" dirty="0" smtClean="0"/>
              <a:t> </a:t>
            </a:r>
            <a:r>
              <a:rPr lang="fr-FR" sz="2200" dirty="0" err="1" smtClean="0"/>
              <a:t>algo</a:t>
            </a:r>
            <a:r>
              <a:rPr lang="fr-FR" sz="2200" dirty="0" smtClean="0"/>
              <a:t> = </a:t>
            </a:r>
          </a:p>
          <a:p>
            <a:r>
              <a:rPr lang="fr-FR" sz="2200" dirty="0" err="1" smtClean="0"/>
              <a:t>algo</a:t>
            </a:r>
            <a:r>
              <a:rPr lang="fr-FR" sz="2200" dirty="0" smtClean="0"/>
              <a:t> </a:t>
            </a:r>
            <a:r>
              <a:rPr lang="fr-FR" sz="2200" dirty="0" smtClean="0">
                <a:solidFill>
                  <a:srgbClr val="FF0000"/>
                </a:solidFill>
              </a:rPr>
              <a:t>r-</a:t>
            </a:r>
            <a:r>
              <a:rPr lang="fr-FR" sz="2200" dirty="0" err="1" smtClean="0">
                <a:solidFill>
                  <a:srgbClr val="FF0000"/>
                </a:solidFill>
              </a:rPr>
              <a:t>approximate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200" dirty="0" smtClean="0">
                <a:solidFill>
                  <a:srgbClr val="FF0000"/>
                </a:solidFill>
              </a:rPr>
              <a:t>on </a:t>
            </a:r>
            <a:r>
              <a:rPr lang="fr-FR" sz="2200" dirty="0" err="1" smtClean="0">
                <a:solidFill>
                  <a:srgbClr val="FF0000"/>
                </a:solidFill>
              </a:rPr>
              <a:t>each</a:t>
            </a:r>
            <a:r>
              <a:rPr lang="fr-FR" sz="2200" dirty="0" smtClean="0">
                <a:solidFill>
                  <a:srgbClr val="FF0000"/>
                </a:solidFill>
              </a:rPr>
              <a:t> objective.</a:t>
            </a:r>
          </a:p>
          <a:p>
            <a:endParaRPr lang="fr-FR" sz="2200" dirty="0"/>
          </a:p>
        </p:txBody>
      </p:sp>
      <p:sp>
        <p:nvSpPr>
          <p:cNvPr id="138" name="ZoneTexte 137"/>
          <p:cNvSpPr txBox="1"/>
          <p:nvPr/>
        </p:nvSpPr>
        <p:spPr>
          <a:xfrm>
            <a:off x="658340" y="3467401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</a:t>
            </a:r>
            <a:endParaRPr lang="fr-FR" sz="2400" dirty="0"/>
          </a:p>
        </p:txBody>
      </p:sp>
      <p:sp>
        <p:nvSpPr>
          <p:cNvPr id="139" name="ZoneTexte 138"/>
          <p:cNvSpPr txBox="1"/>
          <p:nvPr/>
        </p:nvSpPr>
        <p:spPr>
          <a:xfrm>
            <a:off x="3055002" y="485776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b</a:t>
            </a:r>
            <a:endParaRPr lang="fr-FR" sz="2400" dirty="0"/>
          </a:p>
        </p:txBody>
      </p:sp>
      <p:cxnSp>
        <p:nvCxnSpPr>
          <p:cNvPr id="41" name="Connecteur droit 40"/>
          <p:cNvCxnSpPr/>
          <p:nvPr/>
        </p:nvCxnSpPr>
        <p:spPr bwMode="auto">
          <a:xfrm rot="5400000">
            <a:off x="5016443" y="4820301"/>
            <a:ext cx="14181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ZoneTexte 43"/>
          <p:cNvSpPr txBox="1"/>
          <p:nvPr/>
        </p:nvSpPr>
        <p:spPr>
          <a:xfrm>
            <a:off x="4786314" y="485776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OPT(b)</a:t>
            </a:r>
            <a:endParaRPr lang="fr-FR" baseline="-25000" dirty="0"/>
          </a:p>
        </p:txBody>
      </p:sp>
      <p:sp>
        <p:nvSpPr>
          <p:cNvPr id="46" name="ZoneTexte 45"/>
          <p:cNvSpPr txBox="1"/>
          <p:nvPr/>
        </p:nvSpPr>
        <p:spPr>
          <a:xfrm>
            <a:off x="285720" y="21431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OPT(a)</a:t>
            </a:r>
            <a:endParaRPr lang="fr-FR" baseline="-25000" dirty="0"/>
          </a:p>
        </p:txBody>
      </p:sp>
      <p:cxnSp>
        <p:nvCxnSpPr>
          <p:cNvPr id="47" name="Connecteur droit 46"/>
          <p:cNvCxnSpPr/>
          <p:nvPr/>
        </p:nvCxnSpPr>
        <p:spPr bwMode="auto">
          <a:xfrm>
            <a:off x="1000100" y="2357430"/>
            <a:ext cx="197514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/>
          <p:nvPr/>
        </p:nvCxnSpPr>
        <p:spPr bwMode="auto">
          <a:xfrm rot="5400000">
            <a:off x="3674784" y="3501232"/>
            <a:ext cx="2857520" cy="158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lg" len="lg"/>
            <a:tailEnd type="none" w="med" len="med"/>
          </a:ln>
          <a:effectLst/>
        </p:spPr>
      </p:cxnSp>
      <p:cxnSp>
        <p:nvCxnSpPr>
          <p:cNvPr id="51" name="Connecteur droit 50"/>
          <p:cNvCxnSpPr/>
          <p:nvPr/>
        </p:nvCxnSpPr>
        <p:spPr bwMode="auto">
          <a:xfrm>
            <a:off x="1119512" y="2357430"/>
            <a:ext cx="4364382" cy="6386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lg" len="lg"/>
            <a:tailEnd type="none" w="med" len="med"/>
          </a:ln>
          <a:effectLst/>
        </p:spPr>
      </p:cxnSp>
      <p:sp>
        <p:nvSpPr>
          <p:cNvPr id="55" name="ZoneTexte 54"/>
          <p:cNvSpPr txBox="1"/>
          <p:nvPr/>
        </p:nvSpPr>
        <p:spPr>
          <a:xfrm>
            <a:off x="4929190" y="221455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x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081590" y="207167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ideal</a:t>
            </a:r>
            <a:r>
              <a:rPr lang="fr-FR" dirty="0" smtClean="0">
                <a:solidFill>
                  <a:srgbClr val="FF0000"/>
                </a:solidFill>
              </a:rPr>
              <a:t> point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0" name="Connecteur droit 49"/>
          <p:cNvCxnSpPr/>
          <p:nvPr/>
        </p:nvCxnSpPr>
        <p:spPr bwMode="auto">
          <a:xfrm rot="16200000" flipH="1">
            <a:off x="2290745" y="3578225"/>
            <a:ext cx="2705120" cy="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lg" len="lg"/>
            <a:tailEnd type="none" w="med" len="med"/>
          </a:ln>
          <a:effectLst/>
        </p:spPr>
      </p:cxnSp>
      <p:cxnSp>
        <p:nvCxnSpPr>
          <p:cNvPr id="52" name="Connecteur droit 51"/>
          <p:cNvCxnSpPr/>
          <p:nvPr/>
        </p:nvCxnSpPr>
        <p:spPr bwMode="auto">
          <a:xfrm>
            <a:off x="1071538" y="3365138"/>
            <a:ext cx="4364382" cy="6386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lg" len="lg"/>
            <a:tailEnd type="none" w="med" len="med"/>
          </a:ln>
          <a:effectLst/>
        </p:spPr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30594" y="4929198"/>
          <a:ext cx="255588" cy="393700"/>
        </p:xfrm>
        <a:graphic>
          <a:graphicData uri="http://schemas.openxmlformats.org/presentationml/2006/ole">
            <p:oleObj spid="_x0000_s158722" name="Équation" r:id="rId3" imgW="152280" imgH="393480" progId="">
              <p:embed/>
            </p:oleObj>
          </a:graphicData>
        </a:graphic>
      </p:graphicFrame>
      <p:sp>
        <p:nvSpPr>
          <p:cNvPr id="54" name="ZoneTexte 53"/>
          <p:cNvSpPr txBox="1"/>
          <p:nvPr/>
        </p:nvSpPr>
        <p:spPr>
          <a:xfrm>
            <a:off x="3665077" y="4929198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OPT(b)</a:t>
            </a:r>
            <a:endParaRPr lang="fr-FR" baseline="-250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14282" y="3071810"/>
          <a:ext cx="255588" cy="393700"/>
        </p:xfrm>
        <a:graphic>
          <a:graphicData uri="http://schemas.openxmlformats.org/presentationml/2006/ole">
            <p:oleObj spid="_x0000_s158723" name="Équation" r:id="rId4" imgW="152280" imgH="393480" progId="">
              <p:embed/>
            </p:oleObj>
          </a:graphicData>
        </a:graphic>
      </p:graphicFrame>
      <p:sp>
        <p:nvSpPr>
          <p:cNvPr id="57" name="ZoneTexte 56"/>
          <p:cNvSpPr txBox="1"/>
          <p:nvPr/>
        </p:nvSpPr>
        <p:spPr>
          <a:xfrm>
            <a:off x="357158" y="3071810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OPT(a)</a:t>
            </a:r>
            <a:endParaRPr lang="fr-FR" baseline="-25000" dirty="0"/>
          </a:p>
        </p:txBody>
      </p:sp>
      <p:sp>
        <p:nvSpPr>
          <p:cNvPr id="59" name="ZoneTexte 58"/>
          <p:cNvSpPr txBox="1"/>
          <p:nvPr/>
        </p:nvSpPr>
        <p:spPr>
          <a:xfrm>
            <a:off x="714348" y="4845618"/>
            <a:ext cx="74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(0,0)</a:t>
            </a:r>
            <a:endParaRPr lang="fr-FR" baseline="-25000" dirty="0"/>
          </a:p>
        </p:txBody>
      </p:sp>
      <p:cxnSp>
        <p:nvCxnSpPr>
          <p:cNvPr id="60" name="Connecteur droit 59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              Approximation of the Bi-objective Max TSP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bounds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>
                <a:solidFill>
                  <a:srgbClr val="450FDF"/>
                </a:solidFill>
                <a:sym typeface="Symbol"/>
              </a:rPr>
              <a:t>Both</a:t>
            </a:r>
            <a:r>
              <a:rPr lang="fr-FR" dirty="0" smtClean="0">
                <a:solidFill>
                  <a:srgbClr val="450FDF"/>
                </a:solidFill>
                <a:sym typeface="Symbol"/>
              </a:rPr>
              <a:t> objectives </a:t>
            </a:r>
            <a:r>
              <a:rPr lang="fr-FR" dirty="0" err="1" smtClean="0">
                <a:solidFill>
                  <a:srgbClr val="450FDF"/>
                </a:solidFill>
                <a:sym typeface="Symbol"/>
              </a:rPr>
              <a:t>fulfills</a:t>
            </a:r>
            <a:r>
              <a:rPr lang="fr-FR" dirty="0" smtClean="0">
                <a:solidFill>
                  <a:srgbClr val="450FDF"/>
                </a:solidFill>
                <a:sym typeface="Symbol"/>
              </a:rPr>
              <a:t> the triangle </a:t>
            </a:r>
            <a:r>
              <a:rPr lang="fr-FR" dirty="0" err="1" smtClean="0">
                <a:solidFill>
                  <a:srgbClr val="450FDF"/>
                </a:solidFill>
                <a:sym typeface="Symbol"/>
              </a:rPr>
              <a:t>inequality</a:t>
            </a:r>
            <a:r>
              <a:rPr lang="fr-FR" dirty="0" smtClean="0">
                <a:solidFill>
                  <a:srgbClr val="450FDF"/>
                </a:solidFill>
                <a:sym typeface="Symbol"/>
              </a:rPr>
              <a:t>:</a:t>
            </a:r>
          </a:p>
          <a:p>
            <a:pPr lvl="1">
              <a:buNone/>
            </a:pPr>
            <a:r>
              <a:rPr lang="fr-FR" sz="2200" dirty="0" smtClean="0">
                <a:sym typeface="Symbol"/>
              </a:rPr>
              <a:t>There </a:t>
            </a:r>
            <a:r>
              <a:rPr lang="fr-FR" sz="2200" dirty="0" err="1" smtClean="0">
                <a:sym typeface="Symbol"/>
              </a:rPr>
              <a:t>is</a:t>
            </a:r>
            <a:r>
              <a:rPr lang="fr-FR" sz="2200" dirty="0" smtClean="0">
                <a:sym typeface="Symbol"/>
              </a:rPr>
              <a:t> n</a:t>
            </a:r>
            <a:r>
              <a:rPr lang="fr-FR" sz="2200" dirty="0" smtClean="0">
                <a:solidFill>
                  <a:schemeClr val="tx1"/>
                </a:solidFill>
                <a:sym typeface="Symbol"/>
              </a:rPr>
              <a:t>o </a:t>
            </a:r>
            <a:r>
              <a:rPr lang="fr-FR" sz="2200" dirty="0" smtClean="0">
                <a:solidFill>
                  <a:schemeClr val="tx1"/>
                </a:solidFill>
              </a:rPr>
              <a:t>(   + </a:t>
            </a:r>
            <a:r>
              <a:rPr lang="fr-FR" sz="2200" dirty="0" smtClean="0">
                <a:solidFill>
                  <a:schemeClr val="tx1"/>
                </a:solidFill>
                <a:sym typeface="Symbol"/>
              </a:rPr>
              <a:t>)-</a:t>
            </a:r>
            <a:r>
              <a:rPr lang="fr-FR" sz="2200" dirty="0" err="1" smtClean="0">
                <a:solidFill>
                  <a:schemeClr val="tx1"/>
                </a:solidFill>
                <a:sym typeface="Symbol"/>
              </a:rPr>
              <a:t>approximate</a:t>
            </a:r>
            <a:r>
              <a:rPr lang="fr-FR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  <a:sym typeface="Symbol"/>
              </a:rPr>
              <a:t>algorithm</a:t>
            </a:r>
            <a:endParaRPr lang="fr-FR" sz="2200" dirty="0" smtClean="0">
              <a:solidFill>
                <a:schemeClr val="tx1"/>
              </a:solidFill>
              <a:sym typeface="Symbol"/>
            </a:endParaRPr>
          </a:p>
          <a:p>
            <a:pPr lvl="1"/>
            <a:endParaRPr lang="fr-FR" sz="2400" dirty="0" smtClean="0">
              <a:solidFill>
                <a:schemeClr val="tx1"/>
              </a:solidFill>
              <a:sym typeface="Symbol"/>
            </a:endParaRPr>
          </a:p>
          <a:p>
            <a:pPr lvl="1">
              <a:buNone/>
            </a:pPr>
            <a:endParaRPr lang="fr-FR" sz="2400" dirty="0" smtClean="0">
              <a:solidFill>
                <a:schemeClr val="tx1"/>
              </a:solidFill>
              <a:sym typeface="Symbol"/>
            </a:endParaRPr>
          </a:p>
          <a:p>
            <a:pPr lvl="1">
              <a:buNone/>
            </a:pPr>
            <a:endParaRPr lang="fr-FR" sz="2400" dirty="0" smtClean="0">
              <a:solidFill>
                <a:schemeClr val="tx1"/>
              </a:solidFill>
              <a:sym typeface="Symbol"/>
            </a:endParaRPr>
          </a:p>
          <a:p>
            <a:pPr lvl="1">
              <a:buNone/>
            </a:pPr>
            <a:endParaRPr lang="fr-FR" sz="2400" dirty="0" smtClean="0">
              <a:solidFill>
                <a:schemeClr val="tx1"/>
              </a:solidFill>
              <a:sym typeface="Symbol"/>
            </a:endParaRPr>
          </a:p>
          <a:p>
            <a:pPr lvl="1">
              <a:buNone/>
            </a:pPr>
            <a:endParaRPr lang="fr-FR" sz="2400" dirty="0" smtClean="0">
              <a:solidFill>
                <a:schemeClr val="tx1"/>
              </a:solidFill>
              <a:sym typeface="Symbol"/>
            </a:endParaRPr>
          </a:p>
          <a:p>
            <a:pPr lvl="1">
              <a:buNone/>
            </a:pPr>
            <a:endParaRPr lang="fr-FR" sz="2400" dirty="0" smtClean="0">
              <a:solidFill>
                <a:schemeClr val="tx1"/>
              </a:solidFill>
              <a:sym typeface="Symbol"/>
            </a:endParaRPr>
          </a:p>
          <a:p>
            <a:pPr lvl="1"/>
            <a:endParaRPr lang="fr-FR" sz="1000" dirty="0" smtClean="0">
              <a:solidFill>
                <a:schemeClr val="tx1"/>
              </a:solidFill>
              <a:sym typeface="Symbol"/>
            </a:endParaRPr>
          </a:p>
          <a:p>
            <a:pPr>
              <a:buNone/>
            </a:pPr>
            <a:endParaRPr lang="fr-FR" sz="2000" dirty="0" smtClean="0">
              <a:solidFill>
                <a:srgbClr val="09A71C"/>
              </a:solidFill>
              <a:sym typeface="Symbol"/>
            </a:endParaRPr>
          </a:p>
          <a:p>
            <a:pPr>
              <a:buNone/>
            </a:pPr>
            <a:endParaRPr lang="fr-FR" sz="2000" dirty="0" smtClean="0">
              <a:solidFill>
                <a:srgbClr val="09A71C"/>
              </a:solidFill>
              <a:sym typeface="Symbo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10</a:t>
            </a:r>
            <a:endParaRPr lang="fr-F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228181" y="1772816"/>
          <a:ext cx="255587" cy="393700"/>
        </p:xfrm>
        <a:graphic>
          <a:graphicData uri="http://schemas.openxmlformats.org/presentationml/2006/ole">
            <p:oleObj spid="_x0000_s161795" name="Équation" r:id="rId3" imgW="152280" imgH="393480" progId="">
              <p:embed/>
            </p:oleObj>
          </a:graphicData>
        </a:graphic>
      </p:graphicFrame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567952" y="3780830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000100" y="3799754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2571736" y="4929198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2" name="Connecteur droit 11"/>
          <p:cNvCxnSpPr/>
          <p:nvPr/>
        </p:nvCxnSpPr>
        <p:spPr bwMode="auto">
          <a:xfrm rot="16200000" flipH="1">
            <a:off x="2068781" y="4432020"/>
            <a:ext cx="1148784" cy="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necteur droit 12"/>
          <p:cNvCxnSpPr/>
          <p:nvPr/>
        </p:nvCxnSpPr>
        <p:spPr bwMode="auto">
          <a:xfrm rot="10800000">
            <a:off x="1049887" y="3845487"/>
            <a:ext cx="1661901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ZoneTexte 14"/>
          <p:cNvSpPr txBox="1"/>
          <p:nvPr/>
        </p:nvSpPr>
        <p:spPr>
          <a:xfrm>
            <a:off x="2643174" y="4786322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3</a:t>
            </a:r>
            <a:endParaRPr lang="fr-FR" sz="2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519831" y="341149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0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52434" y="3541482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1</a:t>
            </a:r>
            <a:endParaRPr lang="fr-FR" sz="2000" dirty="0"/>
          </a:p>
        </p:txBody>
      </p:sp>
      <p:cxnSp>
        <p:nvCxnSpPr>
          <p:cNvPr id="30" name="Connecteur droit 29"/>
          <p:cNvCxnSpPr/>
          <p:nvPr/>
        </p:nvCxnSpPr>
        <p:spPr bwMode="auto">
          <a:xfrm rot="10800000">
            <a:off x="1000101" y="4999047"/>
            <a:ext cx="1661901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cteur droit 30"/>
          <p:cNvCxnSpPr/>
          <p:nvPr/>
        </p:nvCxnSpPr>
        <p:spPr bwMode="auto">
          <a:xfrm rot="16200000" flipH="1">
            <a:off x="497145" y="4432020"/>
            <a:ext cx="1148784" cy="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1000100" y="4929198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33" name="Connecteur droit 32"/>
          <p:cNvCxnSpPr>
            <a:stCxn id="11" idx="1"/>
            <a:endCxn id="10" idx="5"/>
          </p:cNvCxnSpPr>
          <p:nvPr/>
        </p:nvCxnSpPr>
        <p:spPr bwMode="auto">
          <a:xfrm rot="16200000" flipV="1">
            <a:off x="1327527" y="3686173"/>
            <a:ext cx="1038006" cy="14859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9" idx="3"/>
          </p:cNvCxnSpPr>
          <p:nvPr/>
        </p:nvCxnSpPr>
        <p:spPr bwMode="auto">
          <a:xfrm rot="5400000">
            <a:off x="1294069" y="3680885"/>
            <a:ext cx="1081316" cy="15019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ZoneTexte 39"/>
          <p:cNvSpPr txBox="1"/>
          <p:nvPr/>
        </p:nvSpPr>
        <p:spPr>
          <a:xfrm>
            <a:off x="642910" y="4743402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4</a:t>
            </a:r>
            <a:endParaRPr lang="fr-FR" sz="2000" dirty="0"/>
          </a:p>
        </p:txBody>
      </p:sp>
      <p:sp>
        <p:nvSpPr>
          <p:cNvPr id="41" name="ZoneTexte 40"/>
          <p:cNvSpPr txBox="1"/>
          <p:nvPr/>
        </p:nvSpPr>
        <p:spPr>
          <a:xfrm>
            <a:off x="2652698" y="3571876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2</a:t>
            </a:r>
            <a:endParaRPr lang="fr-FR" sz="2000" dirty="0"/>
          </a:p>
        </p:txBody>
      </p:sp>
      <p:sp>
        <p:nvSpPr>
          <p:cNvPr id="42" name="ZoneTexte 41"/>
          <p:cNvSpPr txBox="1"/>
          <p:nvPr/>
        </p:nvSpPr>
        <p:spPr>
          <a:xfrm>
            <a:off x="1571604" y="498849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0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71472" y="413123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0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1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649194" y="413123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0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1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2030596" y="409699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1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400180" y="3929066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1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669464" y="3429000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 possible cycles : </a:t>
            </a:r>
            <a:endParaRPr lang="fr-FR" dirty="0"/>
          </a:p>
        </p:txBody>
      </p:sp>
      <p:grpSp>
        <p:nvGrpSpPr>
          <p:cNvPr id="5" name="Groupe 67"/>
          <p:cNvGrpSpPr/>
          <p:nvPr/>
        </p:nvGrpSpPr>
        <p:grpSpPr>
          <a:xfrm>
            <a:off x="3411030" y="3780830"/>
            <a:ext cx="5804440" cy="1572600"/>
            <a:chOff x="2585825" y="3820733"/>
            <a:chExt cx="6253682" cy="1531399"/>
          </a:xfrm>
        </p:grpSpPr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4194049" y="4102174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sp>
          <p:nvSpPr>
            <p:cNvPr id="70" name="AutoShape 5"/>
            <p:cNvSpPr>
              <a:spLocks noChangeArrowheads="1"/>
            </p:cNvSpPr>
            <p:nvPr/>
          </p:nvSpPr>
          <p:spPr bwMode="auto">
            <a:xfrm>
              <a:off x="2931098" y="4116595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sp>
          <p:nvSpPr>
            <p:cNvPr id="71" name="AutoShape 5"/>
            <p:cNvSpPr>
              <a:spLocks noChangeArrowheads="1"/>
            </p:cNvSpPr>
            <p:nvPr/>
          </p:nvSpPr>
          <p:spPr bwMode="auto">
            <a:xfrm>
              <a:off x="4197098" y="4977263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cxnSp>
          <p:nvCxnSpPr>
            <p:cNvPr id="72" name="Connecteur droit 71"/>
            <p:cNvCxnSpPr/>
            <p:nvPr/>
          </p:nvCxnSpPr>
          <p:spPr bwMode="auto">
            <a:xfrm rot="16200000" flipH="1">
              <a:off x="3816940" y="4598399"/>
              <a:ext cx="875405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Connecteur droit 72"/>
            <p:cNvCxnSpPr/>
            <p:nvPr/>
          </p:nvCxnSpPr>
          <p:spPr bwMode="auto">
            <a:xfrm rot="10800000">
              <a:off x="2971203" y="4151445"/>
              <a:ext cx="1338711" cy="121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ZoneTexte 73"/>
            <p:cNvSpPr txBox="1"/>
            <p:nvPr/>
          </p:nvSpPr>
          <p:spPr>
            <a:xfrm>
              <a:off x="3349757" y="3820733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0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 rot="10800000">
              <a:off x="2931099" y="5030489"/>
              <a:ext cx="1338711" cy="121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Connecteur droit 75"/>
            <p:cNvCxnSpPr/>
            <p:nvPr/>
          </p:nvCxnSpPr>
          <p:spPr bwMode="auto">
            <a:xfrm rot="16200000" flipH="1">
              <a:off x="2550940" y="4598399"/>
              <a:ext cx="875405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7" name="AutoShape 5"/>
            <p:cNvSpPr>
              <a:spLocks noChangeArrowheads="1"/>
            </p:cNvSpPr>
            <p:nvPr/>
          </p:nvSpPr>
          <p:spPr bwMode="auto">
            <a:xfrm>
              <a:off x="2931098" y="4977263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cxnSp>
          <p:nvCxnSpPr>
            <p:cNvPr id="78" name="Connecteur droit 77"/>
            <p:cNvCxnSpPr>
              <a:stCxn id="71" idx="1"/>
              <a:endCxn id="70" idx="5"/>
            </p:cNvCxnSpPr>
            <p:nvPr/>
          </p:nvCxnSpPr>
          <p:spPr bwMode="auto">
            <a:xfrm rot="16200000" flipV="1">
              <a:off x="3217428" y="3997723"/>
              <a:ext cx="790989" cy="11969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Connecteur droit 78"/>
            <p:cNvCxnSpPr>
              <a:stCxn id="69" idx="3"/>
            </p:cNvCxnSpPr>
            <p:nvPr/>
          </p:nvCxnSpPr>
          <p:spPr bwMode="auto">
            <a:xfrm rot="5400000">
              <a:off x="3191418" y="3993344"/>
              <a:ext cx="823993" cy="120987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0" name="ZoneTexte 79"/>
            <p:cNvSpPr txBox="1"/>
            <p:nvPr/>
          </p:nvSpPr>
          <p:spPr>
            <a:xfrm>
              <a:off x="3391461" y="5022448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0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2585825" y="4369195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0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4259492" y="4369195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0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3761193" y="4343100"/>
              <a:ext cx="459747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3253374" y="4215134"/>
              <a:ext cx="459747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85" name="AutoShape 5"/>
            <p:cNvSpPr>
              <a:spLocks noChangeArrowheads="1"/>
            </p:cNvSpPr>
            <p:nvPr/>
          </p:nvSpPr>
          <p:spPr bwMode="auto">
            <a:xfrm>
              <a:off x="6265686" y="4102174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sp>
          <p:nvSpPr>
            <p:cNvPr id="86" name="AutoShape 5"/>
            <p:cNvSpPr>
              <a:spLocks noChangeArrowheads="1"/>
            </p:cNvSpPr>
            <p:nvPr/>
          </p:nvSpPr>
          <p:spPr bwMode="auto">
            <a:xfrm>
              <a:off x="5002734" y="4116595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sp>
          <p:nvSpPr>
            <p:cNvPr id="87" name="AutoShape 5"/>
            <p:cNvSpPr>
              <a:spLocks noChangeArrowheads="1"/>
            </p:cNvSpPr>
            <p:nvPr/>
          </p:nvSpPr>
          <p:spPr bwMode="auto">
            <a:xfrm>
              <a:off x="6268734" y="4977263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cxnSp>
          <p:nvCxnSpPr>
            <p:cNvPr id="88" name="Connecteur droit 87"/>
            <p:cNvCxnSpPr/>
            <p:nvPr/>
          </p:nvCxnSpPr>
          <p:spPr bwMode="auto">
            <a:xfrm rot="16200000" flipH="1">
              <a:off x="5888576" y="4598399"/>
              <a:ext cx="875405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Connecteur droit 88"/>
            <p:cNvCxnSpPr/>
            <p:nvPr/>
          </p:nvCxnSpPr>
          <p:spPr bwMode="auto">
            <a:xfrm rot="10800000">
              <a:off x="5042839" y="4151445"/>
              <a:ext cx="1338711" cy="121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ZoneTexte 89"/>
            <p:cNvSpPr txBox="1"/>
            <p:nvPr/>
          </p:nvSpPr>
          <p:spPr>
            <a:xfrm>
              <a:off x="5421393" y="3820733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0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cxnSp>
          <p:nvCxnSpPr>
            <p:cNvPr id="91" name="Connecteur droit 90"/>
            <p:cNvCxnSpPr/>
            <p:nvPr/>
          </p:nvCxnSpPr>
          <p:spPr bwMode="auto">
            <a:xfrm rot="10800000">
              <a:off x="5002735" y="5030489"/>
              <a:ext cx="1338711" cy="121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Connecteur droit 91"/>
            <p:cNvCxnSpPr/>
            <p:nvPr/>
          </p:nvCxnSpPr>
          <p:spPr bwMode="auto">
            <a:xfrm rot="16200000" flipH="1">
              <a:off x="4622576" y="4598399"/>
              <a:ext cx="875405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AutoShape 5"/>
            <p:cNvSpPr>
              <a:spLocks noChangeArrowheads="1"/>
            </p:cNvSpPr>
            <p:nvPr/>
          </p:nvSpPr>
          <p:spPr bwMode="auto">
            <a:xfrm>
              <a:off x="5002734" y="4977263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cxnSp>
          <p:nvCxnSpPr>
            <p:cNvPr id="94" name="Connecteur droit 93"/>
            <p:cNvCxnSpPr>
              <a:stCxn id="87" idx="1"/>
              <a:endCxn id="86" idx="5"/>
            </p:cNvCxnSpPr>
            <p:nvPr/>
          </p:nvCxnSpPr>
          <p:spPr bwMode="auto">
            <a:xfrm rot="16200000" flipV="1">
              <a:off x="5289064" y="3997723"/>
              <a:ext cx="790989" cy="11969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Connecteur droit 94"/>
            <p:cNvCxnSpPr>
              <a:stCxn id="85" idx="3"/>
            </p:cNvCxnSpPr>
            <p:nvPr/>
          </p:nvCxnSpPr>
          <p:spPr bwMode="auto">
            <a:xfrm rot="5400000">
              <a:off x="5263055" y="3993344"/>
              <a:ext cx="823993" cy="120987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6" name="ZoneTexte 95"/>
            <p:cNvSpPr txBox="1"/>
            <p:nvPr/>
          </p:nvSpPr>
          <p:spPr>
            <a:xfrm>
              <a:off x="5463097" y="5022448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0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4657461" y="4369195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0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6331129" y="4369195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0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5832829" y="4343100"/>
              <a:ext cx="459747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5325010" y="4215134"/>
              <a:ext cx="459747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101" name="AutoShape 5"/>
            <p:cNvSpPr>
              <a:spLocks noChangeArrowheads="1"/>
            </p:cNvSpPr>
            <p:nvPr/>
          </p:nvSpPr>
          <p:spPr bwMode="auto">
            <a:xfrm>
              <a:off x="8279776" y="4102174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sp>
          <p:nvSpPr>
            <p:cNvPr id="102" name="AutoShape 5"/>
            <p:cNvSpPr>
              <a:spLocks noChangeArrowheads="1"/>
            </p:cNvSpPr>
            <p:nvPr/>
          </p:nvSpPr>
          <p:spPr bwMode="auto">
            <a:xfrm>
              <a:off x="7016825" y="4116595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sp>
          <p:nvSpPr>
            <p:cNvPr id="103" name="AutoShape 5"/>
            <p:cNvSpPr>
              <a:spLocks noChangeArrowheads="1"/>
            </p:cNvSpPr>
            <p:nvPr/>
          </p:nvSpPr>
          <p:spPr bwMode="auto">
            <a:xfrm>
              <a:off x="8282825" y="4977263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cxnSp>
          <p:nvCxnSpPr>
            <p:cNvPr id="104" name="Connecteur droit 103"/>
            <p:cNvCxnSpPr/>
            <p:nvPr/>
          </p:nvCxnSpPr>
          <p:spPr bwMode="auto">
            <a:xfrm rot="16200000" flipH="1">
              <a:off x="7902666" y="4598399"/>
              <a:ext cx="875405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Connecteur droit 104"/>
            <p:cNvCxnSpPr/>
            <p:nvPr/>
          </p:nvCxnSpPr>
          <p:spPr bwMode="auto">
            <a:xfrm rot="10800000">
              <a:off x="7056930" y="4151445"/>
              <a:ext cx="1338711" cy="121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ZoneTexte 105"/>
            <p:cNvSpPr txBox="1"/>
            <p:nvPr/>
          </p:nvSpPr>
          <p:spPr>
            <a:xfrm>
              <a:off x="7435484" y="3820733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0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cxnSp>
          <p:nvCxnSpPr>
            <p:cNvPr id="107" name="Connecteur droit 106"/>
            <p:cNvCxnSpPr/>
            <p:nvPr/>
          </p:nvCxnSpPr>
          <p:spPr bwMode="auto">
            <a:xfrm rot="10800000">
              <a:off x="7016825" y="5030489"/>
              <a:ext cx="1338711" cy="121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Connecteur droit 107"/>
            <p:cNvCxnSpPr/>
            <p:nvPr/>
          </p:nvCxnSpPr>
          <p:spPr bwMode="auto">
            <a:xfrm rot="16200000" flipH="1">
              <a:off x="6636667" y="4598399"/>
              <a:ext cx="875405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AutoShape 5"/>
            <p:cNvSpPr>
              <a:spLocks noChangeArrowheads="1"/>
            </p:cNvSpPr>
            <p:nvPr/>
          </p:nvSpPr>
          <p:spPr bwMode="auto">
            <a:xfrm>
              <a:off x="7016825" y="4977263"/>
              <a:ext cx="97650" cy="98539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600"/>
            </a:p>
          </p:txBody>
        </p:sp>
        <p:cxnSp>
          <p:nvCxnSpPr>
            <p:cNvPr id="110" name="Connecteur droit 109"/>
            <p:cNvCxnSpPr>
              <a:stCxn id="103" idx="1"/>
              <a:endCxn id="102" idx="5"/>
            </p:cNvCxnSpPr>
            <p:nvPr/>
          </p:nvCxnSpPr>
          <p:spPr bwMode="auto">
            <a:xfrm rot="16200000" flipV="1">
              <a:off x="7303155" y="3997723"/>
              <a:ext cx="790989" cy="11969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Connecteur droit 110"/>
            <p:cNvCxnSpPr>
              <a:stCxn id="101" idx="3"/>
            </p:cNvCxnSpPr>
            <p:nvPr/>
          </p:nvCxnSpPr>
          <p:spPr bwMode="auto">
            <a:xfrm rot="5400000">
              <a:off x="7277145" y="3993344"/>
              <a:ext cx="823993" cy="120987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ZoneTexte 111"/>
            <p:cNvSpPr txBox="1"/>
            <p:nvPr/>
          </p:nvSpPr>
          <p:spPr>
            <a:xfrm>
              <a:off x="7477188" y="5022448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0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6671552" y="4369195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0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8345219" y="4369195"/>
              <a:ext cx="494288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0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7846920" y="4343100"/>
              <a:ext cx="459747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7339101" y="4215134"/>
              <a:ext cx="459747" cy="32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1</a:t>
              </a:r>
              <a:r>
                <a:rPr lang="fr-FR" sz="1600" dirty="0" smtClean="0"/>
                <a:t>,</a:t>
              </a:r>
              <a:r>
                <a:rPr lang="fr-FR" sz="1600" dirty="0" smtClean="0">
                  <a:solidFill>
                    <a:schemeClr val="accent2"/>
                  </a:solidFill>
                </a:rPr>
                <a:t>1</a:t>
              </a:r>
              <a:endParaRPr lang="fr-FR" sz="16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17" name="ZoneTexte 116"/>
          <p:cNvSpPr txBox="1"/>
          <p:nvPr/>
        </p:nvSpPr>
        <p:spPr>
          <a:xfrm>
            <a:off x="3714744" y="5274246"/>
            <a:ext cx="5323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Cost</a:t>
            </a:r>
            <a:r>
              <a:rPr lang="fr-FR" dirty="0" smtClean="0"/>
              <a:t>=(</a:t>
            </a:r>
            <a:r>
              <a:rPr lang="fr-FR" dirty="0" smtClean="0">
                <a:solidFill>
                  <a:srgbClr val="FF0000"/>
                </a:solidFill>
              </a:rPr>
              <a:t>2,</a:t>
            </a:r>
            <a:r>
              <a:rPr lang="fr-FR" dirty="0" smtClean="0">
                <a:solidFill>
                  <a:schemeClr val="accent2"/>
                </a:solidFill>
              </a:rPr>
              <a:t>2</a:t>
            </a:r>
            <a:r>
              <a:rPr lang="fr-FR" dirty="0" smtClean="0"/>
              <a:t>)            </a:t>
            </a:r>
            <a:r>
              <a:rPr lang="fr-FR" dirty="0" err="1" smtClean="0"/>
              <a:t>Cost</a:t>
            </a:r>
            <a:r>
              <a:rPr lang="fr-FR" dirty="0" smtClean="0"/>
              <a:t>=(</a:t>
            </a:r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4</a:t>
            </a:r>
            <a:r>
              <a:rPr lang="fr-FR" dirty="0" smtClean="0"/>
              <a:t>)           </a:t>
            </a:r>
            <a:r>
              <a:rPr lang="fr-FR" dirty="0" err="1" smtClean="0"/>
              <a:t>Cost</a:t>
            </a:r>
            <a:r>
              <a:rPr lang="fr-FR" dirty="0" smtClean="0"/>
              <a:t>=(</a:t>
            </a:r>
            <a:r>
              <a:rPr lang="fr-FR" dirty="0" smtClean="0">
                <a:solidFill>
                  <a:srgbClr val="FF0000"/>
                </a:solidFill>
              </a:rPr>
              <a:t>4,</a:t>
            </a:r>
            <a:r>
              <a:rPr lang="fr-FR" dirty="0" smtClean="0">
                <a:solidFill>
                  <a:schemeClr val="accent2"/>
                </a:solidFill>
              </a:rPr>
              <a:t>2</a:t>
            </a:r>
            <a:r>
              <a:rPr lang="fr-FR" dirty="0" smtClean="0"/>
              <a:t>) </a:t>
            </a:r>
            <a:endParaRPr lang="fr-FR" dirty="0"/>
          </a:p>
        </p:txBody>
      </p:sp>
      <p:cxnSp>
        <p:nvCxnSpPr>
          <p:cNvPr id="118" name="Connecteur droit 117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472518" cy="485775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Build</a:t>
            </a:r>
            <a:r>
              <a:rPr lang="fr-FR" sz="2400" dirty="0" smtClean="0"/>
              <a:t> a maximum weight </a:t>
            </a:r>
            <a:r>
              <a:rPr lang="fr-FR" sz="2400" dirty="0" err="1" smtClean="0"/>
              <a:t>matching</a:t>
            </a:r>
            <a:r>
              <a:rPr lang="fr-FR" sz="2400" dirty="0" smtClean="0"/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, for objective a. Do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for objective b: </a:t>
            </a:r>
            <a:r>
              <a:rPr lang="fr-FR" sz="2400" dirty="0" smtClean="0">
                <a:solidFill>
                  <a:schemeClr val="accent2"/>
                </a:solidFill>
              </a:rPr>
              <a:t>M</a:t>
            </a:r>
            <a:r>
              <a:rPr lang="fr-FR" sz="2400" baseline="-25000" dirty="0" smtClean="0">
                <a:solidFill>
                  <a:schemeClr val="accent2"/>
                </a:solidFill>
              </a:rPr>
              <a:t>b</a:t>
            </a:r>
            <a:r>
              <a:rPr lang="fr-FR" sz="2400" dirty="0" smtClean="0"/>
              <a:t> . </a:t>
            </a:r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857224" y="518519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119521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6" name="AutoShape 5"/>
          <p:cNvSpPr>
            <a:spLocks noChangeArrowheads="1"/>
          </p:cNvSpPr>
          <p:nvPr/>
        </p:nvSpPr>
        <p:spPr bwMode="auto">
          <a:xfrm>
            <a:off x="2123911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7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1347617" y="582814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2052473" y="575670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766853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624109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440992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500562" y="4970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4" name="AutoShape 5"/>
          <p:cNvSpPr>
            <a:spLocks noChangeArrowheads="1"/>
          </p:cNvSpPr>
          <p:nvPr/>
        </p:nvSpPr>
        <p:spPr bwMode="auto">
          <a:xfrm>
            <a:off x="4338489" y="571501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338357" y="478632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3409795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11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/>
          <p:cNvCxnSpPr>
            <a:stCxn id="56" idx="6"/>
          </p:cNvCxnSpPr>
          <p:nvPr/>
        </p:nvCxnSpPr>
        <p:spPr bwMode="auto">
          <a:xfrm flipH="1">
            <a:off x="1257756" y="452141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>
            <a:stCxn id="59" idx="3"/>
          </p:cNvCxnSpPr>
          <p:nvPr/>
        </p:nvCxnSpPr>
        <p:spPr bwMode="auto">
          <a:xfrm rot="5400000" flipH="1" flipV="1">
            <a:off x="1906208" y="5309729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>
            <a:stCxn id="58" idx="1"/>
          </p:cNvCxnSpPr>
          <p:nvPr/>
        </p:nvCxnSpPr>
        <p:spPr bwMode="auto">
          <a:xfrm rot="16200000" flipV="1">
            <a:off x="812292" y="5294361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cteur droit 45"/>
          <p:cNvCxnSpPr>
            <a:stCxn id="66" idx="0"/>
          </p:cNvCxnSpPr>
          <p:nvPr/>
        </p:nvCxnSpPr>
        <p:spPr bwMode="auto">
          <a:xfrm rot="16200000" flipV="1">
            <a:off x="3116358" y="5132195"/>
            <a:ext cx="632192" cy="4531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>
            <a:stCxn id="62" idx="1"/>
            <a:endCxn id="61" idx="0"/>
          </p:cNvCxnSpPr>
          <p:nvPr/>
        </p:nvCxnSpPr>
        <p:spPr bwMode="auto">
          <a:xfrm rot="16200000" flipV="1">
            <a:off x="3768029" y="3830465"/>
            <a:ext cx="556571" cy="75377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>
            <a:stCxn id="64" idx="7"/>
            <a:endCxn id="63" idx="4"/>
          </p:cNvCxnSpPr>
          <p:nvPr/>
        </p:nvCxnSpPr>
        <p:spPr bwMode="auto">
          <a:xfrm rot="5400000" flipH="1" flipV="1">
            <a:off x="4151985" y="5335941"/>
            <a:ext cx="657761" cy="1300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472518" cy="485775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Build</a:t>
            </a:r>
            <a:r>
              <a:rPr lang="fr-FR" sz="2400" dirty="0" smtClean="0"/>
              <a:t> a maximum weight </a:t>
            </a:r>
            <a:r>
              <a:rPr lang="fr-FR" sz="2400" dirty="0" err="1" smtClean="0"/>
              <a:t>matching</a:t>
            </a:r>
            <a:r>
              <a:rPr lang="fr-FR" sz="2400" dirty="0" smtClean="0"/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, for objective a. Do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for objective b: </a:t>
            </a:r>
            <a:r>
              <a:rPr lang="fr-FR" sz="2400" dirty="0" smtClean="0">
                <a:solidFill>
                  <a:schemeClr val="accent2"/>
                </a:solidFill>
              </a:rPr>
              <a:t>M</a:t>
            </a:r>
            <a:r>
              <a:rPr lang="fr-FR" sz="2400" baseline="-25000" dirty="0" smtClean="0">
                <a:solidFill>
                  <a:schemeClr val="accent2"/>
                </a:solidFill>
              </a:rPr>
              <a:t>b</a:t>
            </a:r>
            <a:r>
              <a:rPr lang="fr-FR" sz="2400" dirty="0" smtClean="0"/>
              <a:t> . </a:t>
            </a:r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857224" y="518519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119521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6" name="AutoShape 5"/>
          <p:cNvSpPr>
            <a:spLocks noChangeArrowheads="1"/>
          </p:cNvSpPr>
          <p:nvPr/>
        </p:nvSpPr>
        <p:spPr bwMode="auto">
          <a:xfrm>
            <a:off x="2123911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7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1347617" y="582814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2052473" y="575670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766853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624109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440992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500562" y="4970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4" name="AutoShape 5"/>
          <p:cNvSpPr>
            <a:spLocks noChangeArrowheads="1"/>
          </p:cNvSpPr>
          <p:nvPr/>
        </p:nvSpPr>
        <p:spPr bwMode="auto">
          <a:xfrm>
            <a:off x="4338489" y="571501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338357" y="478632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3409795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11</a:t>
            </a:r>
            <a:endParaRPr lang="fr-FR" dirty="0"/>
          </a:p>
        </p:txBody>
      </p:sp>
      <p:cxnSp>
        <p:nvCxnSpPr>
          <p:cNvPr id="24" name="Connecteur droit 23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/>
          <p:cNvCxnSpPr>
            <a:stCxn id="55" idx="2"/>
            <a:endCxn id="54" idx="0"/>
          </p:cNvCxnSpPr>
          <p:nvPr/>
        </p:nvCxnSpPr>
        <p:spPr bwMode="auto">
          <a:xfrm rot="10800000" flipV="1">
            <a:off x="902543" y="4521412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>
            <a:endCxn id="57" idx="1"/>
          </p:cNvCxnSpPr>
          <p:nvPr/>
        </p:nvCxnSpPr>
        <p:spPr bwMode="auto">
          <a:xfrm rot="16200000" flipH="1">
            <a:off x="1972165" y="4677807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>
            <a:endCxn id="59" idx="3"/>
          </p:cNvCxnSpPr>
          <p:nvPr/>
        </p:nvCxnSpPr>
        <p:spPr bwMode="auto">
          <a:xfrm flipV="1">
            <a:off x="1360890" y="5843073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>
            <a:endCxn id="61" idx="7"/>
          </p:cNvCxnSpPr>
          <p:nvPr/>
        </p:nvCxnSpPr>
        <p:spPr bwMode="auto">
          <a:xfrm flipV="1">
            <a:off x="2808100" y="3943885"/>
            <a:ext cx="893371" cy="362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 rot="5400000" flipH="1">
            <a:off x="4230638" y="4749007"/>
            <a:ext cx="521515" cy="69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/>
          <p:cNvCxnSpPr>
            <a:endCxn id="66" idx="1"/>
          </p:cNvCxnSpPr>
          <p:nvPr/>
        </p:nvCxnSpPr>
        <p:spPr bwMode="auto">
          <a:xfrm rot="16200000" flipH="1">
            <a:off x="3095097" y="5157798"/>
            <a:ext cx="613076" cy="4286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>
            <a:stCxn id="56" idx="6"/>
          </p:cNvCxnSpPr>
          <p:nvPr/>
        </p:nvCxnSpPr>
        <p:spPr bwMode="auto">
          <a:xfrm flipH="1">
            <a:off x="1257756" y="452141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>
            <a:stCxn id="59" idx="3"/>
          </p:cNvCxnSpPr>
          <p:nvPr/>
        </p:nvCxnSpPr>
        <p:spPr bwMode="auto">
          <a:xfrm rot="5400000" flipH="1" flipV="1">
            <a:off x="1906208" y="5309729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>
            <a:stCxn id="58" idx="1"/>
          </p:cNvCxnSpPr>
          <p:nvPr/>
        </p:nvCxnSpPr>
        <p:spPr bwMode="auto">
          <a:xfrm rot="16200000" flipV="1">
            <a:off x="812292" y="5294361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cteur droit 45"/>
          <p:cNvCxnSpPr>
            <a:stCxn id="66" idx="0"/>
          </p:cNvCxnSpPr>
          <p:nvPr/>
        </p:nvCxnSpPr>
        <p:spPr bwMode="auto">
          <a:xfrm rot="16200000" flipV="1">
            <a:off x="3116358" y="5132195"/>
            <a:ext cx="632192" cy="4531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>
            <a:stCxn id="62" idx="1"/>
            <a:endCxn id="61" idx="0"/>
          </p:cNvCxnSpPr>
          <p:nvPr/>
        </p:nvCxnSpPr>
        <p:spPr bwMode="auto">
          <a:xfrm rot="16200000" flipV="1">
            <a:off x="3768029" y="3830465"/>
            <a:ext cx="556571" cy="75377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>
            <a:stCxn id="64" idx="7"/>
            <a:endCxn id="63" idx="4"/>
          </p:cNvCxnSpPr>
          <p:nvPr/>
        </p:nvCxnSpPr>
        <p:spPr bwMode="auto">
          <a:xfrm rot="5400000" flipH="1" flipV="1">
            <a:off x="4151985" y="5335941"/>
            <a:ext cx="657761" cy="1300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472518" cy="485775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Build</a:t>
            </a:r>
            <a:r>
              <a:rPr lang="fr-FR" sz="2400" dirty="0" smtClean="0"/>
              <a:t> a maximum weight </a:t>
            </a:r>
            <a:r>
              <a:rPr lang="fr-FR" sz="2400" dirty="0" err="1" smtClean="0"/>
              <a:t>matching</a:t>
            </a:r>
            <a:r>
              <a:rPr lang="fr-FR" sz="2400" dirty="0" smtClean="0"/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, for objective a. Do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for objective b: </a:t>
            </a:r>
            <a:r>
              <a:rPr lang="fr-FR" sz="2400" dirty="0" smtClean="0">
                <a:solidFill>
                  <a:schemeClr val="accent2"/>
                </a:solidFill>
              </a:rPr>
              <a:t>M</a:t>
            </a:r>
            <a:r>
              <a:rPr lang="fr-FR" sz="2400" baseline="-25000" dirty="0" smtClean="0">
                <a:solidFill>
                  <a:schemeClr val="accent2"/>
                </a:solidFill>
              </a:rPr>
              <a:t>b</a:t>
            </a:r>
            <a:r>
              <a:rPr lang="fr-FR" sz="2400" dirty="0" smtClean="0"/>
              <a:t> . </a:t>
            </a:r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857224" y="518519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119521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6" name="AutoShape 5"/>
          <p:cNvSpPr>
            <a:spLocks noChangeArrowheads="1"/>
          </p:cNvSpPr>
          <p:nvPr/>
        </p:nvSpPr>
        <p:spPr bwMode="auto">
          <a:xfrm>
            <a:off x="2123911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7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1347617" y="582814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2052473" y="575670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766853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624109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440992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500562" y="4970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4" name="AutoShape 5"/>
          <p:cNvSpPr>
            <a:spLocks noChangeArrowheads="1"/>
          </p:cNvSpPr>
          <p:nvPr/>
        </p:nvSpPr>
        <p:spPr bwMode="auto">
          <a:xfrm>
            <a:off x="4338489" y="571501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338357" y="478632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3409795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11</a:t>
            </a:r>
            <a:endParaRPr lang="fr-FR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/>
          <p:cNvCxnSpPr>
            <a:stCxn id="55" idx="2"/>
            <a:endCxn id="54" idx="0"/>
          </p:cNvCxnSpPr>
          <p:nvPr/>
        </p:nvCxnSpPr>
        <p:spPr bwMode="auto">
          <a:xfrm rot="10800000" flipV="1">
            <a:off x="902543" y="4521412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>
            <a:endCxn id="57" idx="1"/>
          </p:cNvCxnSpPr>
          <p:nvPr/>
        </p:nvCxnSpPr>
        <p:spPr bwMode="auto">
          <a:xfrm rot="16200000" flipH="1">
            <a:off x="1972165" y="4677807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>
            <a:endCxn id="59" idx="3"/>
          </p:cNvCxnSpPr>
          <p:nvPr/>
        </p:nvCxnSpPr>
        <p:spPr bwMode="auto">
          <a:xfrm flipV="1">
            <a:off x="1360890" y="5843073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>
            <a:endCxn id="61" idx="7"/>
          </p:cNvCxnSpPr>
          <p:nvPr/>
        </p:nvCxnSpPr>
        <p:spPr bwMode="auto">
          <a:xfrm flipV="1">
            <a:off x="2808100" y="3943885"/>
            <a:ext cx="893371" cy="362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 rot="5400000" flipH="1">
            <a:off x="4230638" y="4749007"/>
            <a:ext cx="521515" cy="69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/>
          <p:cNvCxnSpPr>
            <a:endCxn id="66" idx="1"/>
          </p:cNvCxnSpPr>
          <p:nvPr/>
        </p:nvCxnSpPr>
        <p:spPr bwMode="auto">
          <a:xfrm rot="16200000" flipH="1">
            <a:off x="3095097" y="5157798"/>
            <a:ext cx="613076" cy="4286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>
            <a:stCxn id="56" idx="6"/>
          </p:cNvCxnSpPr>
          <p:nvPr/>
        </p:nvCxnSpPr>
        <p:spPr bwMode="auto">
          <a:xfrm flipH="1">
            <a:off x="1257756" y="452141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>
            <a:stCxn id="59" idx="3"/>
          </p:cNvCxnSpPr>
          <p:nvPr/>
        </p:nvCxnSpPr>
        <p:spPr bwMode="auto">
          <a:xfrm rot="5400000" flipH="1" flipV="1">
            <a:off x="1906208" y="5309729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>
            <a:stCxn id="58" idx="1"/>
          </p:cNvCxnSpPr>
          <p:nvPr/>
        </p:nvCxnSpPr>
        <p:spPr bwMode="auto">
          <a:xfrm rot="16200000" flipV="1">
            <a:off x="812292" y="5294361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cteur droit 45"/>
          <p:cNvCxnSpPr>
            <a:stCxn id="66" idx="0"/>
          </p:cNvCxnSpPr>
          <p:nvPr/>
        </p:nvCxnSpPr>
        <p:spPr bwMode="auto">
          <a:xfrm rot="16200000" flipV="1">
            <a:off x="3116358" y="5132195"/>
            <a:ext cx="632192" cy="4531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>
            <a:stCxn id="62" idx="1"/>
            <a:endCxn id="61" idx="0"/>
          </p:cNvCxnSpPr>
          <p:nvPr/>
        </p:nvCxnSpPr>
        <p:spPr bwMode="auto">
          <a:xfrm rot="16200000" flipV="1">
            <a:off x="3768029" y="3830465"/>
            <a:ext cx="556571" cy="75377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>
            <a:stCxn id="64" idx="7"/>
            <a:endCxn id="63" idx="4"/>
          </p:cNvCxnSpPr>
          <p:nvPr/>
        </p:nvCxnSpPr>
        <p:spPr bwMode="auto">
          <a:xfrm rot="5400000" flipH="1" flipV="1">
            <a:off x="4151985" y="5335941"/>
            <a:ext cx="657761" cy="1300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472518" cy="485775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Build</a:t>
            </a:r>
            <a:r>
              <a:rPr lang="fr-FR" sz="2400" dirty="0" smtClean="0"/>
              <a:t> a maximum weight </a:t>
            </a:r>
            <a:r>
              <a:rPr lang="fr-FR" sz="2400" dirty="0" err="1" smtClean="0"/>
              <a:t>matching</a:t>
            </a:r>
            <a:r>
              <a:rPr lang="fr-FR" sz="2400" dirty="0" smtClean="0"/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, for objective a. Do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for objective b: </a:t>
            </a:r>
            <a:r>
              <a:rPr lang="fr-FR" sz="2400" dirty="0" smtClean="0">
                <a:solidFill>
                  <a:schemeClr val="accent2"/>
                </a:solidFill>
              </a:rPr>
              <a:t>M</a:t>
            </a:r>
            <a:r>
              <a:rPr lang="fr-FR" sz="2400" baseline="-25000" dirty="0" smtClean="0">
                <a:solidFill>
                  <a:schemeClr val="accent2"/>
                </a:solidFill>
              </a:rPr>
              <a:t>b</a:t>
            </a:r>
            <a:r>
              <a:rPr lang="fr-FR" sz="2400" dirty="0" smtClean="0"/>
              <a:t> . </a:t>
            </a:r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5572132" y="3929066"/>
            <a:ext cx="32861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obtain</a:t>
            </a:r>
            <a:r>
              <a:rPr lang="fr-FR" dirty="0" smtClean="0"/>
              <a:t> : a set of cycles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; </a:t>
            </a:r>
            <a:r>
              <a:rPr lang="fr-FR" dirty="0" err="1" smtClean="0"/>
              <a:t>paths</a:t>
            </a:r>
            <a:r>
              <a:rPr lang="fr-FR" dirty="0" smtClean="0"/>
              <a:t> of </a:t>
            </a:r>
            <a:r>
              <a:rPr lang="fr-FR" dirty="0" err="1" smtClean="0"/>
              <a:t>length</a:t>
            </a:r>
            <a:r>
              <a:rPr lang="fr-FR" dirty="0" smtClean="0"/>
              <a:t> 1; one </a:t>
            </a:r>
            <a:r>
              <a:rPr lang="fr-FR" dirty="0" err="1" smtClean="0"/>
              <a:t>path</a:t>
            </a:r>
            <a:r>
              <a:rPr lang="fr-FR" dirty="0" smtClean="0"/>
              <a:t>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fr-FR" sz="1000" dirty="0" smtClean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857224" y="518519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119521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6" name="AutoShape 5"/>
          <p:cNvSpPr>
            <a:spLocks noChangeArrowheads="1"/>
          </p:cNvSpPr>
          <p:nvPr/>
        </p:nvSpPr>
        <p:spPr bwMode="auto">
          <a:xfrm>
            <a:off x="2123911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7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1347617" y="582814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2052473" y="575670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766853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624109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440992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500562" y="4970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4" name="AutoShape 5"/>
          <p:cNvSpPr>
            <a:spLocks noChangeArrowheads="1"/>
          </p:cNvSpPr>
          <p:nvPr/>
        </p:nvSpPr>
        <p:spPr bwMode="auto">
          <a:xfrm>
            <a:off x="4338489" y="571501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338357" y="478632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3409795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11</a:t>
            </a:r>
            <a:endParaRPr lang="fr-FR" dirty="0"/>
          </a:p>
        </p:txBody>
      </p:sp>
      <p:cxnSp>
        <p:nvCxnSpPr>
          <p:cNvPr id="33" name="Connecteur droit 32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/>
          <p:cNvCxnSpPr>
            <a:stCxn id="55" idx="2"/>
            <a:endCxn id="54" idx="0"/>
          </p:cNvCxnSpPr>
          <p:nvPr/>
        </p:nvCxnSpPr>
        <p:spPr bwMode="auto">
          <a:xfrm rot="10800000" flipV="1">
            <a:off x="902543" y="4521412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>
            <a:endCxn id="57" idx="1"/>
          </p:cNvCxnSpPr>
          <p:nvPr/>
        </p:nvCxnSpPr>
        <p:spPr bwMode="auto">
          <a:xfrm rot="16200000" flipH="1">
            <a:off x="1972165" y="4677807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>
            <a:endCxn id="59" idx="3"/>
          </p:cNvCxnSpPr>
          <p:nvPr/>
        </p:nvCxnSpPr>
        <p:spPr bwMode="auto">
          <a:xfrm flipV="1">
            <a:off x="1360890" y="5843073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>
            <a:endCxn id="61" idx="7"/>
          </p:cNvCxnSpPr>
          <p:nvPr/>
        </p:nvCxnSpPr>
        <p:spPr bwMode="auto">
          <a:xfrm flipV="1">
            <a:off x="2808100" y="3943885"/>
            <a:ext cx="893371" cy="362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 rot="5400000" flipH="1">
            <a:off x="4230638" y="4749007"/>
            <a:ext cx="521515" cy="69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/>
          <p:cNvCxnSpPr>
            <a:endCxn id="66" idx="1"/>
          </p:cNvCxnSpPr>
          <p:nvPr/>
        </p:nvCxnSpPr>
        <p:spPr bwMode="auto">
          <a:xfrm rot="16200000" flipH="1">
            <a:off x="3095097" y="5157798"/>
            <a:ext cx="613076" cy="4286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>
            <a:stCxn id="56" idx="6"/>
          </p:cNvCxnSpPr>
          <p:nvPr/>
        </p:nvCxnSpPr>
        <p:spPr bwMode="auto">
          <a:xfrm flipH="1">
            <a:off x="1257756" y="452141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>
            <a:stCxn id="59" idx="3"/>
          </p:cNvCxnSpPr>
          <p:nvPr/>
        </p:nvCxnSpPr>
        <p:spPr bwMode="auto">
          <a:xfrm rot="5400000" flipH="1" flipV="1">
            <a:off x="1906208" y="5309729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>
            <a:stCxn id="58" idx="1"/>
          </p:cNvCxnSpPr>
          <p:nvPr/>
        </p:nvCxnSpPr>
        <p:spPr bwMode="auto">
          <a:xfrm rot="16200000" flipV="1">
            <a:off x="812292" y="5294361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cteur droit 45"/>
          <p:cNvCxnSpPr>
            <a:stCxn id="66" idx="0"/>
          </p:cNvCxnSpPr>
          <p:nvPr/>
        </p:nvCxnSpPr>
        <p:spPr bwMode="auto">
          <a:xfrm rot="16200000" flipV="1">
            <a:off x="3116358" y="5132195"/>
            <a:ext cx="632192" cy="4531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>
            <a:stCxn id="62" idx="1"/>
            <a:endCxn id="61" idx="0"/>
          </p:cNvCxnSpPr>
          <p:nvPr/>
        </p:nvCxnSpPr>
        <p:spPr bwMode="auto">
          <a:xfrm rot="16200000" flipV="1">
            <a:off x="3768029" y="3830465"/>
            <a:ext cx="556571" cy="75377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>
            <a:stCxn id="64" idx="7"/>
            <a:endCxn id="63" idx="4"/>
          </p:cNvCxnSpPr>
          <p:nvPr/>
        </p:nvCxnSpPr>
        <p:spPr bwMode="auto">
          <a:xfrm rot="5400000" flipH="1" flipV="1">
            <a:off x="4151985" y="5335941"/>
            <a:ext cx="657761" cy="1300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472518" cy="485775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Build</a:t>
            </a:r>
            <a:r>
              <a:rPr lang="fr-FR" sz="2400" dirty="0" smtClean="0"/>
              <a:t> a maximum weight </a:t>
            </a:r>
            <a:r>
              <a:rPr lang="fr-FR" sz="2400" dirty="0" err="1" smtClean="0"/>
              <a:t>matching</a:t>
            </a:r>
            <a:r>
              <a:rPr lang="fr-FR" sz="2400" dirty="0" smtClean="0"/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, for objective a. Do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for objective b: </a:t>
            </a:r>
            <a:r>
              <a:rPr lang="fr-FR" sz="2400" dirty="0" smtClean="0">
                <a:solidFill>
                  <a:schemeClr val="accent2"/>
                </a:solidFill>
              </a:rPr>
              <a:t>M</a:t>
            </a:r>
            <a:r>
              <a:rPr lang="fr-FR" sz="2400" baseline="-25000" dirty="0" smtClean="0">
                <a:solidFill>
                  <a:schemeClr val="accent2"/>
                </a:solidFill>
              </a:rPr>
              <a:t>b</a:t>
            </a:r>
            <a:r>
              <a:rPr lang="fr-FR" sz="2400" dirty="0" smtClean="0"/>
              <a:t> . 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2400" dirty="0" smtClean="0"/>
              <a:t>For </a:t>
            </a:r>
            <a:r>
              <a:rPr lang="fr-FR" sz="2400" dirty="0" err="1" smtClean="0"/>
              <a:t>each</a:t>
            </a:r>
            <a:r>
              <a:rPr lang="fr-FR" sz="2400" dirty="0" smtClean="0"/>
              <a:t> cycle C</a:t>
            </a:r>
            <a:r>
              <a:rPr lang="fr-FR" sz="2400" b="1" baseline="-25000" dirty="0" smtClean="0"/>
              <a:t>i</a:t>
            </a:r>
            <a:r>
              <a:rPr lang="fr-FR" sz="2400" dirty="0" smtClean="0"/>
              <a:t>: </a:t>
            </a:r>
            <a:r>
              <a:rPr lang="fr-FR" sz="2400" dirty="0" err="1" smtClean="0"/>
              <a:t>remove</a:t>
            </a:r>
            <a:r>
              <a:rPr lang="fr-FR" sz="2400" dirty="0" smtClean="0"/>
              <a:t> the </a:t>
            </a:r>
            <a:r>
              <a:rPr lang="fr-FR" sz="2400" dirty="0" err="1" smtClean="0"/>
              <a:t>edge</a:t>
            </a:r>
            <a:r>
              <a:rPr lang="fr-FR" sz="2400" dirty="0" smtClean="0"/>
              <a:t> in C</a:t>
            </a:r>
            <a:r>
              <a:rPr lang="fr-FR" sz="2400" b="1" baseline="-25000" dirty="0" smtClean="0"/>
              <a:t>i</a:t>
            </a:r>
            <a:r>
              <a:rPr lang="fr-FR" sz="2400" dirty="0" smtClean="0">
                <a:sym typeface="Symbol"/>
              </a:rPr>
              <a:t>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 </a:t>
            </a:r>
            <a:r>
              <a:rPr lang="fr-FR" sz="2400" dirty="0" err="1" smtClean="0"/>
              <a:t>which</a:t>
            </a:r>
            <a:r>
              <a:rPr lang="fr-FR" sz="2400" dirty="0" smtClean="0"/>
              <a:t> has the minimum weight for objective a.</a:t>
            </a:r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5572132" y="3929066"/>
            <a:ext cx="32861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obtain</a:t>
            </a:r>
            <a:r>
              <a:rPr lang="fr-FR" dirty="0" smtClean="0"/>
              <a:t> : a set of cycles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; </a:t>
            </a:r>
            <a:r>
              <a:rPr lang="fr-FR" dirty="0" err="1" smtClean="0"/>
              <a:t>paths</a:t>
            </a:r>
            <a:r>
              <a:rPr lang="fr-FR" dirty="0" smtClean="0"/>
              <a:t> of </a:t>
            </a:r>
            <a:r>
              <a:rPr lang="fr-FR" dirty="0" err="1" smtClean="0"/>
              <a:t>length</a:t>
            </a:r>
            <a:r>
              <a:rPr lang="fr-FR" dirty="0" smtClean="0"/>
              <a:t> 1; one </a:t>
            </a:r>
            <a:r>
              <a:rPr lang="fr-FR" dirty="0" err="1" smtClean="0"/>
              <a:t>path</a:t>
            </a:r>
            <a:r>
              <a:rPr lang="fr-FR" dirty="0" smtClean="0"/>
              <a:t>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fr-FR" sz="1000" dirty="0" smtClean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857224" y="518519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119521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6" name="AutoShape 5"/>
          <p:cNvSpPr>
            <a:spLocks noChangeArrowheads="1"/>
          </p:cNvSpPr>
          <p:nvPr/>
        </p:nvSpPr>
        <p:spPr bwMode="auto">
          <a:xfrm>
            <a:off x="2123911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7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1347617" y="582814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2052473" y="575670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766853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624109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440992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500562" y="4970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4" name="AutoShape 5"/>
          <p:cNvSpPr>
            <a:spLocks noChangeArrowheads="1"/>
          </p:cNvSpPr>
          <p:nvPr/>
        </p:nvSpPr>
        <p:spPr bwMode="auto">
          <a:xfrm>
            <a:off x="4338489" y="571501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338357" y="478632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3409795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11</a:t>
            </a:r>
            <a:endParaRPr lang="fr-FR" dirty="0"/>
          </a:p>
        </p:txBody>
      </p:sp>
      <p:cxnSp>
        <p:nvCxnSpPr>
          <p:cNvPr id="33" name="Connecteur droit 32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/>
          <p:cNvCxnSpPr>
            <a:stCxn id="55" idx="2"/>
            <a:endCxn id="54" idx="0"/>
          </p:cNvCxnSpPr>
          <p:nvPr/>
        </p:nvCxnSpPr>
        <p:spPr bwMode="auto">
          <a:xfrm rot="10800000" flipV="1">
            <a:off x="902543" y="4521412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>
            <a:endCxn id="57" idx="1"/>
          </p:cNvCxnSpPr>
          <p:nvPr/>
        </p:nvCxnSpPr>
        <p:spPr bwMode="auto">
          <a:xfrm rot="16200000" flipH="1">
            <a:off x="1972165" y="4677807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>
            <a:endCxn id="59" idx="3"/>
          </p:cNvCxnSpPr>
          <p:nvPr/>
        </p:nvCxnSpPr>
        <p:spPr bwMode="auto">
          <a:xfrm flipV="1">
            <a:off x="1360890" y="5843073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>
            <a:endCxn id="61" idx="7"/>
          </p:cNvCxnSpPr>
          <p:nvPr/>
        </p:nvCxnSpPr>
        <p:spPr bwMode="auto">
          <a:xfrm flipV="1">
            <a:off x="2808100" y="3943885"/>
            <a:ext cx="893371" cy="362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 rot="5400000" flipH="1">
            <a:off x="4230638" y="4749007"/>
            <a:ext cx="521515" cy="69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/>
          <p:cNvCxnSpPr>
            <a:endCxn id="66" idx="1"/>
          </p:cNvCxnSpPr>
          <p:nvPr/>
        </p:nvCxnSpPr>
        <p:spPr bwMode="auto">
          <a:xfrm rot="16200000" flipH="1">
            <a:off x="3095097" y="5157798"/>
            <a:ext cx="613076" cy="4286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>
            <a:stCxn id="56" idx="6"/>
          </p:cNvCxnSpPr>
          <p:nvPr/>
        </p:nvCxnSpPr>
        <p:spPr bwMode="auto">
          <a:xfrm flipH="1">
            <a:off x="1257756" y="452141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>
            <a:stCxn id="59" idx="3"/>
          </p:cNvCxnSpPr>
          <p:nvPr/>
        </p:nvCxnSpPr>
        <p:spPr bwMode="auto">
          <a:xfrm rot="5400000" flipH="1" flipV="1">
            <a:off x="1906208" y="5309729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>
            <a:stCxn id="58" idx="1"/>
          </p:cNvCxnSpPr>
          <p:nvPr/>
        </p:nvCxnSpPr>
        <p:spPr bwMode="auto">
          <a:xfrm rot="16200000" flipV="1">
            <a:off x="812292" y="5294361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cteur droit 45"/>
          <p:cNvCxnSpPr>
            <a:stCxn id="66" idx="0"/>
          </p:cNvCxnSpPr>
          <p:nvPr/>
        </p:nvCxnSpPr>
        <p:spPr bwMode="auto">
          <a:xfrm rot="16200000" flipV="1">
            <a:off x="3116358" y="5132195"/>
            <a:ext cx="632192" cy="4531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>
            <a:stCxn id="62" idx="1"/>
            <a:endCxn id="61" idx="0"/>
          </p:cNvCxnSpPr>
          <p:nvPr/>
        </p:nvCxnSpPr>
        <p:spPr bwMode="auto">
          <a:xfrm rot="16200000" flipV="1">
            <a:off x="3768029" y="3830465"/>
            <a:ext cx="556571" cy="75377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>
            <a:stCxn id="64" idx="7"/>
            <a:endCxn id="63" idx="4"/>
          </p:cNvCxnSpPr>
          <p:nvPr/>
        </p:nvCxnSpPr>
        <p:spPr bwMode="auto">
          <a:xfrm rot="5400000" flipH="1" flipV="1">
            <a:off x="4151985" y="5335941"/>
            <a:ext cx="657761" cy="1300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472518" cy="485775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Build</a:t>
            </a:r>
            <a:r>
              <a:rPr lang="fr-FR" sz="2400" dirty="0" smtClean="0"/>
              <a:t> a maximum weight </a:t>
            </a:r>
            <a:r>
              <a:rPr lang="fr-FR" sz="2400" dirty="0" err="1" smtClean="0"/>
              <a:t>matching</a:t>
            </a:r>
            <a:r>
              <a:rPr lang="fr-FR" sz="2400" dirty="0" smtClean="0"/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, for objective a. Do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for objective b: </a:t>
            </a:r>
            <a:r>
              <a:rPr lang="fr-FR" sz="2400" dirty="0" smtClean="0">
                <a:solidFill>
                  <a:schemeClr val="accent2"/>
                </a:solidFill>
              </a:rPr>
              <a:t>M</a:t>
            </a:r>
            <a:r>
              <a:rPr lang="fr-FR" sz="2400" baseline="-25000" dirty="0" smtClean="0">
                <a:solidFill>
                  <a:schemeClr val="accent2"/>
                </a:solidFill>
              </a:rPr>
              <a:t>b</a:t>
            </a:r>
            <a:r>
              <a:rPr lang="fr-FR" sz="2400" dirty="0" smtClean="0"/>
              <a:t> . 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2400" dirty="0" smtClean="0"/>
              <a:t>For </a:t>
            </a:r>
            <a:r>
              <a:rPr lang="fr-FR" sz="2400" dirty="0" err="1" smtClean="0"/>
              <a:t>each</a:t>
            </a:r>
            <a:r>
              <a:rPr lang="fr-FR" sz="2400" dirty="0" smtClean="0"/>
              <a:t> cycle C</a:t>
            </a:r>
            <a:r>
              <a:rPr lang="fr-FR" sz="2400" b="1" baseline="-25000" dirty="0" smtClean="0"/>
              <a:t>i</a:t>
            </a:r>
            <a:r>
              <a:rPr lang="fr-FR" sz="2400" dirty="0" smtClean="0"/>
              <a:t>: </a:t>
            </a:r>
            <a:r>
              <a:rPr lang="fr-FR" sz="2400" dirty="0" err="1" smtClean="0"/>
              <a:t>remove</a:t>
            </a:r>
            <a:r>
              <a:rPr lang="fr-FR" sz="2400" dirty="0" smtClean="0"/>
              <a:t> the </a:t>
            </a:r>
            <a:r>
              <a:rPr lang="fr-FR" sz="2400" dirty="0" err="1" smtClean="0"/>
              <a:t>edge</a:t>
            </a:r>
            <a:r>
              <a:rPr lang="fr-FR" sz="2400" dirty="0" smtClean="0"/>
              <a:t> in C</a:t>
            </a:r>
            <a:r>
              <a:rPr lang="fr-FR" sz="2400" b="1" baseline="-25000" dirty="0" smtClean="0"/>
              <a:t>i</a:t>
            </a:r>
            <a:r>
              <a:rPr lang="fr-FR" sz="2400" dirty="0" smtClean="0">
                <a:sym typeface="Symbol"/>
              </a:rPr>
              <a:t>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 </a:t>
            </a:r>
            <a:r>
              <a:rPr lang="fr-FR" sz="2400" dirty="0" err="1" smtClean="0"/>
              <a:t>which</a:t>
            </a:r>
            <a:r>
              <a:rPr lang="fr-FR" sz="2400" dirty="0" smtClean="0"/>
              <a:t> has the minimum weight for objective a.</a:t>
            </a:r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5572132" y="3929066"/>
            <a:ext cx="32861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obtain</a:t>
            </a:r>
            <a:r>
              <a:rPr lang="fr-FR" dirty="0" smtClean="0"/>
              <a:t> : a set of cycles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; </a:t>
            </a:r>
            <a:r>
              <a:rPr lang="fr-FR" dirty="0" err="1" smtClean="0"/>
              <a:t>paths</a:t>
            </a:r>
            <a:r>
              <a:rPr lang="fr-FR" dirty="0" smtClean="0"/>
              <a:t> of </a:t>
            </a:r>
            <a:r>
              <a:rPr lang="fr-FR" dirty="0" err="1" smtClean="0"/>
              <a:t>length</a:t>
            </a:r>
            <a:r>
              <a:rPr lang="fr-FR" dirty="0" smtClean="0"/>
              <a:t> 1; one </a:t>
            </a:r>
            <a:r>
              <a:rPr lang="fr-FR" dirty="0" err="1" smtClean="0"/>
              <a:t>path</a:t>
            </a:r>
            <a:r>
              <a:rPr lang="fr-FR" dirty="0" smtClean="0"/>
              <a:t>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fr-FR" sz="1000" dirty="0" smtClean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857224" y="518519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119521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6" name="AutoShape 5"/>
          <p:cNvSpPr>
            <a:spLocks noChangeArrowheads="1"/>
          </p:cNvSpPr>
          <p:nvPr/>
        </p:nvSpPr>
        <p:spPr bwMode="auto">
          <a:xfrm>
            <a:off x="2123911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7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1347617" y="582814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2052473" y="575670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766853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624109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440992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500562" y="4970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4" name="AutoShape 5"/>
          <p:cNvSpPr>
            <a:spLocks noChangeArrowheads="1"/>
          </p:cNvSpPr>
          <p:nvPr/>
        </p:nvSpPr>
        <p:spPr bwMode="auto">
          <a:xfrm>
            <a:off x="4338489" y="571501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338357" y="478632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3409795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5" name="Rectangle 34"/>
          <p:cNvSpPr/>
          <p:nvPr/>
        </p:nvSpPr>
        <p:spPr bwMode="auto">
          <a:xfrm>
            <a:off x="2052472" y="5150192"/>
            <a:ext cx="447825" cy="6660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2047335" y="5762641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11</a:t>
            </a:r>
            <a:endParaRPr lang="fr-FR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 Multi-Objective </a:t>
            </a:r>
            <a:r>
              <a:rPr lang="fr-FR" sz="2800" dirty="0" err="1" smtClean="0"/>
              <a:t>optimization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1900" dirty="0" smtClean="0"/>
              <a:t>Situations </a:t>
            </a:r>
            <a:r>
              <a:rPr lang="fr-FR" sz="1900" dirty="0" err="1" smtClean="0"/>
              <a:t>where</a:t>
            </a:r>
            <a:r>
              <a:rPr lang="fr-FR" sz="1900" dirty="0" smtClean="0"/>
              <a:t> </a:t>
            </a:r>
            <a:r>
              <a:rPr lang="fr-FR" sz="1900" dirty="0" err="1" smtClean="0"/>
              <a:t>we</a:t>
            </a:r>
            <a:r>
              <a:rPr lang="fr-FR" sz="1900" dirty="0" smtClean="0"/>
              <a:t> </a:t>
            </a:r>
            <a:r>
              <a:rPr lang="fr-FR" sz="1900" dirty="0" smtClean="0">
                <a:solidFill>
                  <a:srgbClr val="FF0000"/>
                </a:solidFill>
              </a:rPr>
              <a:t>select "</a:t>
            </a:r>
            <a:r>
              <a:rPr lang="fr-FR" sz="1900" dirty="0" err="1" smtClean="0">
                <a:solidFill>
                  <a:srgbClr val="FF0000"/>
                </a:solidFill>
              </a:rPr>
              <a:t>resources</a:t>
            </a:r>
            <a:r>
              <a:rPr lang="fr-FR" sz="1900" dirty="0" smtClean="0">
                <a:solidFill>
                  <a:srgbClr val="FF0000"/>
                </a:solidFill>
              </a:rPr>
              <a:t>" </a:t>
            </a:r>
            <a:r>
              <a:rPr lang="fr-FR" sz="1800" dirty="0" smtClean="0"/>
              <a:t>for </a:t>
            </a:r>
            <a:r>
              <a:rPr lang="fr-FR" sz="1800" dirty="0" err="1" smtClean="0"/>
              <a:t>different</a:t>
            </a:r>
            <a:r>
              <a:rPr lang="fr-FR" sz="1800" dirty="0" smtClean="0"/>
              <a:t> agents,</a:t>
            </a:r>
            <a:r>
              <a:rPr lang="fr-FR" sz="1800" dirty="0" smtClean="0">
                <a:solidFill>
                  <a:srgbClr val="450FDF"/>
                </a:solidFill>
              </a:rPr>
              <a:t> </a:t>
            </a:r>
            <a:r>
              <a:rPr lang="fr-FR" sz="1900" dirty="0" smtClean="0">
                <a:solidFill>
                  <a:srgbClr val="FF0000"/>
                </a:solidFill>
              </a:rPr>
              <a:t>agents </a:t>
            </a:r>
            <a:r>
              <a:rPr lang="fr-FR" sz="1900" dirty="0" err="1" smtClean="0">
                <a:solidFill>
                  <a:srgbClr val="FF0000"/>
                </a:solidFill>
              </a:rPr>
              <a:t>having</a:t>
            </a:r>
            <a:r>
              <a:rPr lang="fr-FR" sz="1900" dirty="0" smtClean="0">
                <a:solidFill>
                  <a:srgbClr val="FF0000"/>
                </a:solidFill>
              </a:rPr>
              <a:t> </a:t>
            </a:r>
            <a:r>
              <a:rPr lang="fr-FR" sz="1900" dirty="0" err="1" smtClean="0">
                <a:solidFill>
                  <a:srgbClr val="FF0000"/>
                </a:solidFill>
              </a:rPr>
              <a:t>their</a:t>
            </a:r>
            <a:r>
              <a:rPr lang="fr-FR" sz="1900" dirty="0" smtClean="0">
                <a:solidFill>
                  <a:srgbClr val="FF0000"/>
                </a:solidFill>
              </a:rPr>
              <a:t> </a:t>
            </a:r>
            <a:r>
              <a:rPr lang="fr-FR" sz="1900" dirty="0" err="1" smtClean="0">
                <a:solidFill>
                  <a:srgbClr val="FF0000"/>
                </a:solidFill>
              </a:rPr>
              <a:t>own</a:t>
            </a:r>
            <a:r>
              <a:rPr lang="fr-FR" sz="1900" dirty="0" smtClean="0">
                <a:solidFill>
                  <a:srgbClr val="FF0000"/>
                </a:solidFill>
              </a:rPr>
              <a:t> </a:t>
            </a:r>
            <a:r>
              <a:rPr lang="fr-FR" sz="1900" dirty="0" err="1" smtClean="0">
                <a:solidFill>
                  <a:srgbClr val="FF0000"/>
                </a:solidFill>
              </a:rPr>
              <a:t>valuations</a:t>
            </a:r>
            <a:r>
              <a:rPr lang="fr-FR" sz="1900" dirty="0" smtClean="0">
                <a:solidFill>
                  <a:srgbClr val="FF0000"/>
                </a:solidFill>
              </a:rPr>
              <a:t> on the </a:t>
            </a:r>
            <a:r>
              <a:rPr lang="fr-FR" sz="1900" dirty="0" err="1" smtClean="0">
                <a:solidFill>
                  <a:srgbClr val="FF0000"/>
                </a:solidFill>
              </a:rPr>
              <a:t>resources</a:t>
            </a:r>
            <a:r>
              <a:rPr lang="fr-FR" sz="1800" dirty="0" smtClean="0"/>
              <a:t>. </a:t>
            </a:r>
          </a:p>
          <a:p>
            <a:pPr>
              <a:buNone/>
            </a:pPr>
            <a:endParaRPr lang="fr-FR" sz="1800" dirty="0" smtClean="0">
              <a:solidFill>
                <a:srgbClr val="450FDF"/>
              </a:solidFill>
            </a:endParaRPr>
          </a:p>
          <a:p>
            <a:pPr>
              <a:buNone/>
            </a:pPr>
            <a:r>
              <a:rPr lang="fr-FR" sz="1800" dirty="0" err="1" smtClean="0">
                <a:solidFill>
                  <a:srgbClr val="450FDF"/>
                </a:solidFill>
              </a:rPr>
              <a:t>E.g</a:t>
            </a:r>
            <a:r>
              <a:rPr lang="fr-FR" sz="1800" dirty="0" smtClean="0">
                <a:solidFill>
                  <a:srgbClr val="450FDF"/>
                </a:solidFill>
              </a:rPr>
              <a:t>. : </a:t>
            </a:r>
            <a:r>
              <a:rPr lang="fr-FR" sz="1800" dirty="0" smtClean="0"/>
              <a:t>select a </a:t>
            </a:r>
            <a:r>
              <a:rPr lang="fr-FR" sz="1800" dirty="0" err="1" smtClean="0">
                <a:solidFill>
                  <a:srgbClr val="450FDF"/>
                </a:solidFill>
              </a:rPr>
              <a:t>subset</a:t>
            </a:r>
            <a:r>
              <a:rPr lang="fr-FR" sz="1800" dirty="0" smtClean="0">
                <a:solidFill>
                  <a:srgbClr val="450FDF"/>
                </a:solidFill>
              </a:rPr>
              <a:t> of </a:t>
            </a:r>
            <a:r>
              <a:rPr lang="fr-FR" sz="1800" dirty="0" err="1" smtClean="0">
                <a:solidFill>
                  <a:srgbClr val="450FDF"/>
                </a:solidFill>
              </a:rPr>
              <a:t>edges</a:t>
            </a:r>
            <a:r>
              <a:rPr lang="fr-FR" sz="1800" dirty="0" smtClean="0">
                <a:solidFill>
                  <a:srgbClr val="450FDF"/>
                </a:solidFill>
              </a:rPr>
              <a:t> </a:t>
            </a:r>
            <a:r>
              <a:rPr lang="fr-FR" sz="1800" dirty="0" err="1" smtClean="0"/>
              <a:t>when</a:t>
            </a:r>
            <a:r>
              <a:rPr lang="fr-FR" sz="1800" dirty="0" smtClean="0"/>
              <a:t> </a:t>
            </a:r>
            <a:r>
              <a:rPr lang="fr-FR" sz="1800" dirty="0" err="1" smtClean="0"/>
              <a:t>each</a:t>
            </a:r>
            <a:r>
              <a:rPr lang="fr-FR" sz="1800" dirty="0" smtClean="0"/>
              <a:t> agent has </a:t>
            </a:r>
            <a:r>
              <a:rPr lang="fr-FR" sz="1800" dirty="0" err="1" smtClean="0"/>
              <a:t>diff</a:t>
            </a:r>
            <a:r>
              <a:rPr lang="fr-FR" sz="1800" dirty="0" smtClean="0"/>
              <a:t>. values on the </a:t>
            </a:r>
            <a:r>
              <a:rPr lang="fr-FR" sz="1800" dirty="0" err="1" smtClean="0"/>
              <a:t>edges</a:t>
            </a:r>
            <a:r>
              <a:rPr lang="fr-FR" sz="1800" dirty="0" smtClean="0"/>
              <a:t>:</a:t>
            </a:r>
            <a:endParaRPr lang="fr-FR" sz="1800" dirty="0" smtClean="0">
              <a:solidFill>
                <a:srgbClr val="450FDF"/>
              </a:solidFill>
            </a:endParaRPr>
          </a:p>
          <a:p>
            <a:pPr>
              <a:buNone/>
            </a:pPr>
            <a:endParaRPr lang="fr-FR" sz="19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900" dirty="0" smtClean="0">
                <a:solidFill>
                  <a:srgbClr val="FF0000"/>
                </a:solidFill>
              </a:rPr>
              <a:t>One </a:t>
            </a:r>
            <a:r>
              <a:rPr lang="fr-FR" sz="1900" dirty="0" err="1" smtClean="0">
                <a:solidFill>
                  <a:srgbClr val="FF0000"/>
                </a:solidFill>
              </a:rPr>
              <a:t>common</a:t>
            </a:r>
            <a:r>
              <a:rPr lang="fr-FR" sz="1900" dirty="0" smtClean="0">
                <a:solidFill>
                  <a:srgbClr val="FF0000"/>
                </a:solidFill>
              </a:rPr>
              <a:t> solution </a:t>
            </a:r>
            <a:r>
              <a:rPr lang="fr-FR" sz="1900" dirty="0" smtClean="0"/>
              <a:t>(or a few solutions) </a:t>
            </a:r>
            <a:r>
              <a:rPr lang="fr-FR" sz="1900" dirty="0" err="1" smtClean="0">
                <a:solidFill>
                  <a:srgbClr val="FF0000"/>
                </a:solidFill>
              </a:rPr>
              <a:t>is</a:t>
            </a:r>
            <a:r>
              <a:rPr lang="fr-FR" sz="1900" dirty="0" smtClean="0"/>
              <a:t> (are) </a:t>
            </a:r>
            <a:r>
              <a:rPr lang="fr-FR" sz="1900" dirty="0" err="1" smtClean="0">
                <a:solidFill>
                  <a:srgbClr val="FF0000"/>
                </a:solidFill>
              </a:rPr>
              <a:t>returned</a:t>
            </a:r>
            <a:r>
              <a:rPr lang="fr-FR" sz="1900" dirty="0" smtClean="0"/>
              <a:t> to a set of agents.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fr-FR" sz="2000" dirty="0" err="1" smtClean="0">
                <a:solidFill>
                  <a:srgbClr val="450FDF"/>
                </a:solidFill>
              </a:rPr>
              <a:t>E.g</a:t>
            </a:r>
            <a:r>
              <a:rPr lang="fr-FR" sz="2000" dirty="0" smtClean="0">
                <a:solidFill>
                  <a:srgbClr val="450FDF"/>
                </a:solidFill>
              </a:rPr>
              <a:t>. : </a:t>
            </a:r>
            <a:r>
              <a:rPr lang="fr-FR" sz="2000" dirty="0" smtClean="0"/>
              <a:t>select a </a:t>
            </a:r>
            <a:r>
              <a:rPr lang="fr-FR" sz="1800" dirty="0" err="1" smtClean="0">
                <a:solidFill>
                  <a:srgbClr val="450FDF"/>
                </a:solidFill>
              </a:rPr>
              <a:t>matching</a:t>
            </a:r>
            <a:r>
              <a:rPr lang="fr-FR" sz="2000" dirty="0" smtClean="0"/>
              <a:t>, or an </a:t>
            </a:r>
            <a:r>
              <a:rPr lang="fr-FR" sz="1800" dirty="0" err="1" smtClean="0">
                <a:solidFill>
                  <a:srgbClr val="450FDF"/>
                </a:solidFill>
              </a:rPr>
              <a:t>hamiltonian</a:t>
            </a:r>
            <a:r>
              <a:rPr lang="fr-FR" sz="1800" dirty="0" smtClean="0">
                <a:solidFill>
                  <a:srgbClr val="450FDF"/>
                </a:solidFill>
              </a:rPr>
              <a:t> cycle</a:t>
            </a:r>
            <a:r>
              <a:rPr lang="fr-FR" sz="1800" dirty="0" smtClean="0">
                <a:solidFill>
                  <a:srgbClr val="450FDF"/>
                </a:solidFill>
              </a:rPr>
              <a:t>.</a:t>
            </a:r>
          </a:p>
          <a:p>
            <a:pPr>
              <a:buNone/>
            </a:pPr>
            <a:endParaRPr lang="fr-FR" sz="2000" dirty="0" smtClean="0">
              <a:solidFill>
                <a:srgbClr val="450FDF"/>
              </a:solidFill>
            </a:endParaRPr>
          </a:p>
          <a:p>
            <a:pPr>
              <a:buNone/>
            </a:pPr>
            <a:r>
              <a:rPr lang="en-US" sz="1800" dirty="0" smtClean="0"/>
              <a:t>We want solutions with guarantees for the agents.</a:t>
            </a:r>
          </a:p>
          <a:p>
            <a:pPr>
              <a:buNone/>
            </a:pPr>
            <a:r>
              <a:rPr lang="en-US" sz="1800" dirty="0" smtClean="0">
                <a:solidFill>
                  <a:srgbClr val="450FDF"/>
                </a:solidFill>
              </a:rPr>
              <a:t>E.g. :</a:t>
            </a:r>
            <a:r>
              <a:rPr lang="en-US" sz="1800" dirty="0" smtClean="0"/>
              <a:t> the value of each agent in the returned solution is at least </a:t>
            </a:r>
            <a:r>
              <a:rPr lang="el-GR" sz="1800" dirty="0" smtClean="0"/>
              <a:t>α</a:t>
            </a:r>
            <a:r>
              <a:rPr lang="fr-FR" sz="1800" dirty="0" smtClean="0"/>
              <a:t> times </a:t>
            </a:r>
            <a:r>
              <a:rPr lang="fr-FR" sz="1800" dirty="0" err="1" smtClean="0"/>
              <a:t>its</a:t>
            </a:r>
            <a:r>
              <a:rPr lang="fr-FR" sz="1800" dirty="0" smtClean="0"/>
              <a:t> </a:t>
            </a:r>
            <a:r>
              <a:rPr lang="fr-FR" sz="1800" dirty="0" smtClean="0"/>
              <a:t>value of </a:t>
            </a:r>
            <a:r>
              <a:rPr lang="fr-FR" sz="1800" dirty="0" err="1" smtClean="0"/>
              <a:t>its</a:t>
            </a:r>
            <a:r>
              <a:rPr lang="fr-FR" sz="1800" dirty="0" smtClean="0"/>
              <a:t> favorite solution.  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Multi-objective </a:t>
            </a:r>
            <a:r>
              <a:rPr lang="fr-FR" sz="1800" dirty="0" err="1" smtClean="0"/>
              <a:t>combinatorial</a:t>
            </a:r>
            <a:r>
              <a:rPr lang="fr-FR" sz="1800" dirty="0" smtClean="0"/>
              <a:t> </a:t>
            </a:r>
            <a:r>
              <a:rPr lang="fr-FR" sz="1800" dirty="0" err="1" smtClean="0"/>
              <a:t>optimization</a:t>
            </a:r>
            <a:r>
              <a:rPr lang="fr-FR" sz="1800" dirty="0" smtClean="0"/>
              <a:t> (one agent = one objective) </a:t>
            </a:r>
          </a:p>
          <a:p>
            <a:pPr>
              <a:buNone/>
            </a:pPr>
            <a:r>
              <a:rPr lang="fr-FR" sz="1800" dirty="0" err="1" smtClean="0"/>
              <a:t>Approachs</a:t>
            </a:r>
            <a:r>
              <a:rPr lang="fr-FR" sz="1800" dirty="0" smtClean="0"/>
              <a:t> : </a:t>
            </a:r>
          </a:p>
          <a:p>
            <a:pPr lvl="1"/>
            <a:r>
              <a:rPr lang="en-US" sz="1800" dirty="0" smtClean="0"/>
              <a:t>Approximating the Pareto set with a given number of solutions</a:t>
            </a:r>
            <a:endParaRPr lang="fr-FR" sz="1800" dirty="0" smtClean="0"/>
          </a:p>
          <a:p>
            <a:pPr lvl="1"/>
            <a:r>
              <a:rPr lang="fr-FR" sz="1800" dirty="0" err="1" smtClean="0"/>
              <a:t>Ideal</a:t>
            </a:r>
            <a:r>
              <a:rPr lang="fr-FR" sz="1800" dirty="0" smtClean="0"/>
              <a:t> point </a:t>
            </a:r>
            <a:r>
              <a:rPr lang="fr-FR" sz="1800" dirty="0" err="1" smtClean="0"/>
              <a:t>approach</a:t>
            </a:r>
            <a:r>
              <a:rPr lang="fr-FR" sz="1800" dirty="0" smtClean="0">
                <a:solidFill>
                  <a:srgbClr val="450FDF"/>
                </a:solidFill>
              </a:rPr>
              <a:t>	 </a:t>
            </a:r>
            <a:endParaRPr lang="fr-FR" sz="1800" dirty="0">
              <a:solidFill>
                <a:srgbClr val="450FDF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AutoShape 5"/>
          <p:cNvSpPr>
            <a:spLocks noChangeArrowheads="1"/>
          </p:cNvSpPr>
          <p:nvPr/>
        </p:nvSpPr>
        <p:spPr bwMode="auto">
          <a:xfrm>
            <a:off x="7452320" y="2035428"/>
            <a:ext cx="74740" cy="59197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5" name="ZoneTexte 294"/>
          <p:cNvSpPr txBox="1"/>
          <p:nvPr/>
        </p:nvSpPr>
        <p:spPr>
          <a:xfrm>
            <a:off x="7676368" y="184482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ym typeface="Symbol"/>
              </a:rPr>
              <a:t>( </a:t>
            </a:r>
            <a:r>
              <a:rPr lang="fr-FR" sz="1200" dirty="0" smtClean="0">
                <a:solidFill>
                  <a:srgbClr val="450FDF"/>
                </a:solidFill>
                <a:sym typeface="Symbol"/>
              </a:rPr>
              <a:t>3</a:t>
            </a:r>
            <a:r>
              <a:rPr lang="fr-FR" sz="1200" dirty="0" smtClean="0">
                <a:sym typeface="Symbol"/>
              </a:rPr>
              <a:t>, </a:t>
            </a:r>
            <a:r>
              <a:rPr lang="fr-FR" sz="1200" dirty="0" smtClean="0">
                <a:solidFill>
                  <a:srgbClr val="F43F06"/>
                </a:solidFill>
                <a:sym typeface="Symbol"/>
              </a:rPr>
              <a:t>7 </a:t>
            </a:r>
            <a:r>
              <a:rPr lang="fr-FR" sz="1200" dirty="0" smtClean="0">
                <a:sym typeface="Symbol"/>
              </a:rPr>
              <a:t>)</a:t>
            </a:r>
            <a:endParaRPr lang="fr-FR" sz="1200" dirty="0"/>
          </a:p>
        </p:txBody>
      </p:sp>
      <p:sp>
        <p:nvSpPr>
          <p:cNvPr id="349" name="AutoShape 5"/>
          <p:cNvSpPr>
            <a:spLocks noChangeArrowheads="1"/>
          </p:cNvSpPr>
          <p:nvPr/>
        </p:nvSpPr>
        <p:spPr bwMode="auto">
          <a:xfrm>
            <a:off x="8405986" y="2034722"/>
            <a:ext cx="74740" cy="59197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351" name="Connecteur droit 350"/>
          <p:cNvCxnSpPr>
            <a:stCxn id="292" idx="6"/>
            <a:endCxn id="349" idx="2"/>
          </p:cNvCxnSpPr>
          <p:nvPr/>
        </p:nvCxnSpPr>
        <p:spPr>
          <a:xfrm flipV="1">
            <a:off x="7527060" y="2064321"/>
            <a:ext cx="878926" cy="70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Rectangle 355"/>
          <p:cNvSpPr/>
          <p:nvPr/>
        </p:nvSpPr>
        <p:spPr>
          <a:xfrm>
            <a:off x="323528" y="1052736"/>
            <a:ext cx="8280920" cy="648072"/>
          </a:xfrm>
          <a:prstGeom prst="rect">
            <a:avLst/>
          </a:prstGeom>
          <a:solidFill>
            <a:srgbClr val="C646AE">
              <a:alpha val="25000"/>
            </a:srgbClr>
          </a:solidFill>
          <a:ln>
            <a:solidFill>
              <a:srgbClr val="C646AE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323528" y="2420888"/>
            <a:ext cx="8280920" cy="504056"/>
          </a:xfrm>
          <a:prstGeom prst="rect">
            <a:avLst/>
          </a:prstGeom>
          <a:solidFill>
            <a:srgbClr val="C646AE">
              <a:alpha val="25000"/>
            </a:srgbClr>
          </a:solidFill>
          <a:ln>
            <a:solidFill>
              <a:srgbClr val="C646AE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323528" y="4725144"/>
            <a:ext cx="8280920" cy="1368152"/>
          </a:xfrm>
          <a:prstGeom prst="rect">
            <a:avLst/>
          </a:prstGeom>
          <a:solidFill>
            <a:srgbClr val="C646AE">
              <a:alpha val="25000"/>
            </a:srgbClr>
          </a:solidFill>
          <a:ln>
            <a:solidFill>
              <a:srgbClr val="C646AE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/>
          <p:cNvCxnSpPr>
            <a:stCxn id="55" idx="2"/>
            <a:endCxn id="54" idx="0"/>
          </p:cNvCxnSpPr>
          <p:nvPr/>
        </p:nvCxnSpPr>
        <p:spPr bwMode="auto">
          <a:xfrm rot="10800000" flipV="1">
            <a:off x="902543" y="4521412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>
            <a:endCxn id="57" idx="1"/>
          </p:cNvCxnSpPr>
          <p:nvPr/>
        </p:nvCxnSpPr>
        <p:spPr bwMode="auto">
          <a:xfrm rot="16200000" flipH="1">
            <a:off x="1972165" y="4677807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>
            <a:endCxn id="59" idx="3"/>
          </p:cNvCxnSpPr>
          <p:nvPr/>
        </p:nvCxnSpPr>
        <p:spPr bwMode="auto">
          <a:xfrm flipV="1">
            <a:off x="1360890" y="5843073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>
            <a:endCxn id="61" idx="7"/>
          </p:cNvCxnSpPr>
          <p:nvPr/>
        </p:nvCxnSpPr>
        <p:spPr bwMode="auto">
          <a:xfrm flipV="1">
            <a:off x="2808100" y="3943885"/>
            <a:ext cx="893371" cy="362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 rot="5400000" flipH="1">
            <a:off x="4230638" y="4749007"/>
            <a:ext cx="521515" cy="69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/>
          <p:cNvCxnSpPr>
            <a:endCxn id="66" idx="1"/>
          </p:cNvCxnSpPr>
          <p:nvPr/>
        </p:nvCxnSpPr>
        <p:spPr bwMode="auto">
          <a:xfrm rot="16200000" flipH="1">
            <a:off x="3095097" y="5157798"/>
            <a:ext cx="613076" cy="4286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>
            <a:stCxn id="56" idx="6"/>
          </p:cNvCxnSpPr>
          <p:nvPr/>
        </p:nvCxnSpPr>
        <p:spPr bwMode="auto">
          <a:xfrm flipH="1">
            <a:off x="1257756" y="452141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>
            <a:stCxn id="59" idx="3"/>
          </p:cNvCxnSpPr>
          <p:nvPr/>
        </p:nvCxnSpPr>
        <p:spPr bwMode="auto">
          <a:xfrm rot="5400000" flipH="1" flipV="1">
            <a:off x="1906208" y="5309729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>
            <a:stCxn id="58" idx="1"/>
          </p:cNvCxnSpPr>
          <p:nvPr/>
        </p:nvCxnSpPr>
        <p:spPr bwMode="auto">
          <a:xfrm rot="16200000" flipV="1">
            <a:off x="812292" y="5294361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cteur droit 45"/>
          <p:cNvCxnSpPr>
            <a:stCxn id="66" idx="0"/>
          </p:cNvCxnSpPr>
          <p:nvPr/>
        </p:nvCxnSpPr>
        <p:spPr bwMode="auto">
          <a:xfrm rot="16200000" flipV="1">
            <a:off x="3116358" y="5132195"/>
            <a:ext cx="632192" cy="4531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>
            <a:stCxn id="62" idx="1"/>
            <a:endCxn id="61" idx="0"/>
          </p:cNvCxnSpPr>
          <p:nvPr/>
        </p:nvCxnSpPr>
        <p:spPr bwMode="auto">
          <a:xfrm rot="16200000" flipV="1">
            <a:off x="3768029" y="3830465"/>
            <a:ext cx="556571" cy="75377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>
            <a:stCxn id="64" idx="7"/>
            <a:endCxn id="63" idx="4"/>
          </p:cNvCxnSpPr>
          <p:nvPr/>
        </p:nvCxnSpPr>
        <p:spPr bwMode="auto">
          <a:xfrm rot="5400000" flipH="1" flipV="1">
            <a:off x="4151985" y="5335941"/>
            <a:ext cx="657761" cy="1300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472518" cy="485775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Build</a:t>
            </a:r>
            <a:r>
              <a:rPr lang="fr-FR" sz="2400" dirty="0" smtClean="0"/>
              <a:t> a maximum weight </a:t>
            </a:r>
            <a:r>
              <a:rPr lang="fr-FR" sz="2400" dirty="0" err="1" smtClean="0"/>
              <a:t>matching</a:t>
            </a:r>
            <a:r>
              <a:rPr lang="fr-FR" sz="2400" dirty="0" smtClean="0"/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, for objective a. Do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for objective b: </a:t>
            </a:r>
            <a:r>
              <a:rPr lang="fr-FR" sz="2400" dirty="0" smtClean="0">
                <a:solidFill>
                  <a:schemeClr val="accent2"/>
                </a:solidFill>
              </a:rPr>
              <a:t>M</a:t>
            </a:r>
            <a:r>
              <a:rPr lang="fr-FR" sz="2400" baseline="-25000" dirty="0" smtClean="0">
                <a:solidFill>
                  <a:schemeClr val="accent2"/>
                </a:solidFill>
              </a:rPr>
              <a:t>b</a:t>
            </a:r>
            <a:r>
              <a:rPr lang="fr-FR" sz="2400" dirty="0" smtClean="0"/>
              <a:t> . 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2400" dirty="0" smtClean="0"/>
              <a:t>For </a:t>
            </a:r>
            <a:r>
              <a:rPr lang="fr-FR" sz="2400" dirty="0" err="1" smtClean="0"/>
              <a:t>each</a:t>
            </a:r>
            <a:r>
              <a:rPr lang="fr-FR" sz="2400" dirty="0" smtClean="0"/>
              <a:t> cycle C</a:t>
            </a:r>
            <a:r>
              <a:rPr lang="fr-FR" sz="2400" b="1" baseline="-25000" dirty="0" smtClean="0"/>
              <a:t>i</a:t>
            </a:r>
            <a:r>
              <a:rPr lang="fr-FR" sz="2400" dirty="0" smtClean="0"/>
              <a:t>: </a:t>
            </a:r>
            <a:r>
              <a:rPr lang="fr-FR" sz="2400" dirty="0" err="1" smtClean="0"/>
              <a:t>remove</a:t>
            </a:r>
            <a:r>
              <a:rPr lang="fr-FR" sz="2400" dirty="0" smtClean="0"/>
              <a:t> the </a:t>
            </a:r>
            <a:r>
              <a:rPr lang="fr-FR" sz="2400" dirty="0" err="1" smtClean="0"/>
              <a:t>edge</a:t>
            </a:r>
            <a:r>
              <a:rPr lang="fr-FR" sz="2400" dirty="0" smtClean="0"/>
              <a:t> in C</a:t>
            </a:r>
            <a:r>
              <a:rPr lang="fr-FR" sz="2400" b="1" baseline="-25000" dirty="0" smtClean="0"/>
              <a:t>i</a:t>
            </a:r>
            <a:r>
              <a:rPr lang="fr-FR" sz="2400" dirty="0" smtClean="0">
                <a:sym typeface="Symbol"/>
              </a:rPr>
              <a:t>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 </a:t>
            </a:r>
            <a:r>
              <a:rPr lang="fr-FR" sz="2400" dirty="0" err="1" smtClean="0"/>
              <a:t>which</a:t>
            </a:r>
            <a:r>
              <a:rPr lang="fr-FR" sz="2400" dirty="0" smtClean="0"/>
              <a:t> has the minimum weight for objective a.</a:t>
            </a:r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5572132" y="3929066"/>
            <a:ext cx="32861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obtain</a:t>
            </a:r>
            <a:r>
              <a:rPr lang="fr-FR" dirty="0" smtClean="0"/>
              <a:t> : a set of cycles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; </a:t>
            </a:r>
            <a:r>
              <a:rPr lang="fr-FR" dirty="0" err="1" smtClean="0"/>
              <a:t>paths</a:t>
            </a:r>
            <a:r>
              <a:rPr lang="fr-FR" dirty="0" smtClean="0"/>
              <a:t> of </a:t>
            </a:r>
            <a:r>
              <a:rPr lang="fr-FR" dirty="0" err="1" smtClean="0"/>
              <a:t>length</a:t>
            </a:r>
            <a:r>
              <a:rPr lang="fr-FR" dirty="0" smtClean="0"/>
              <a:t> 1; one </a:t>
            </a:r>
            <a:r>
              <a:rPr lang="fr-FR" dirty="0" err="1" smtClean="0"/>
              <a:t>path</a:t>
            </a:r>
            <a:r>
              <a:rPr lang="fr-FR" dirty="0" smtClean="0"/>
              <a:t>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fr-FR" sz="1000" dirty="0" smtClean="0"/>
          </a:p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obtain</a:t>
            </a:r>
            <a:r>
              <a:rPr lang="fr-FR" dirty="0" smtClean="0"/>
              <a:t> a partial tour</a:t>
            </a:r>
          </a:p>
          <a:p>
            <a:pPr marL="800100" lvl="1" indent="-342900">
              <a:buFont typeface="+mj-lt"/>
              <a:buAutoNum type="arabicParenR"/>
            </a:pPr>
            <a:endParaRPr lang="fr-FR" sz="1000" dirty="0" smtClean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857224" y="518519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119521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6" name="AutoShape 5"/>
          <p:cNvSpPr>
            <a:spLocks noChangeArrowheads="1"/>
          </p:cNvSpPr>
          <p:nvPr/>
        </p:nvSpPr>
        <p:spPr bwMode="auto">
          <a:xfrm>
            <a:off x="2123911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7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1347617" y="582814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2052473" y="575670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766853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624109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440992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500562" y="4970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4" name="AutoShape 5"/>
          <p:cNvSpPr>
            <a:spLocks noChangeArrowheads="1"/>
          </p:cNvSpPr>
          <p:nvPr/>
        </p:nvSpPr>
        <p:spPr bwMode="auto">
          <a:xfrm>
            <a:off x="4338489" y="571501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338357" y="478632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3409795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5" name="Rectangle 34"/>
          <p:cNvSpPr/>
          <p:nvPr/>
        </p:nvSpPr>
        <p:spPr bwMode="auto">
          <a:xfrm>
            <a:off x="2052472" y="5150192"/>
            <a:ext cx="447825" cy="6660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2047335" y="5762641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11</a:t>
            </a:r>
            <a:endParaRPr lang="fr-FR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/>
          <p:cNvCxnSpPr>
            <a:stCxn id="55" idx="2"/>
            <a:endCxn id="54" idx="0"/>
          </p:cNvCxnSpPr>
          <p:nvPr/>
        </p:nvCxnSpPr>
        <p:spPr bwMode="auto">
          <a:xfrm rot="10800000" flipV="1">
            <a:off x="902543" y="4521412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>
            <a:endCxn id="57" idx="1"/>
          </p:cNvCxnSpPr>
          <p:nvPr/>
        </p:nvCxnSpPr>
        <p:spPr bwMode="auto">
          <a:xfrm rot="16200000" flipH="1">
            <a:off x="1972165" y="4677807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>
            <a:endCxn id="59" idx="3"/>
          </p:cNvCxnSpPr>
          <p:nvPr/>
        </p:nvCxnSpPr>
        <p:spPr bwMode="auto">
          <a:xfrm flipV="1">
            <a:off x="1360890" y="5843073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>
            <a:endCxn id="61" idx="7"/>
          </p:cNvCxnSpPr>
          <p:nvPr/>
        </p:nvCxnSpPr>
        <p:spPr bwMode="auto">
          <a:xfrm flipV="1">
            <a:off x="2808100" y="3943885"/>
            <a:ext cx="893371" cy="362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 rot="5400000" flipH="1">
            <a:off x="4230638" y="4749007"/>
            <a:ext cx="521515" cy="69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/>
          <p:cNvCxnSpPr>
            <a:endCxn id="66" idx="1"/>
          </p:cNvCxnSpPr>
          <p:nvPr/>
        </p:nvCxnSpPr>
        <p:spPr bwMode="auto">
          <a:xfrm rot="16200000" flipH="1">
            <a:off x="3095097" y="5157798"/>
            <a:ext cx="613076" cy="4286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>
            <a:stCxn id="56" idx="6"/>
          </p:cNvCxnSpPr>
          <p:nvPr/>
        </p:nvCxnSpPr>
        <p:spPr bwMode="auto">
          <a:xfrm flipH="1">
            <a:off x="1257756" y="452141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>
            <a:stCxn id="59" idx="3"/>
          </p:cNvCxnSpPr>
          <p:nvPr/>
        </p:nvCxnSpPr>
        <p:spPr bwMode="auto">
          <a:xfrm rot="5400000" flipH="1" flipV="1">
            <a:off x="1906208" y="5309729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>
            <a:stCxn id="58" idx="1"/>
          </p:cNvCxnSpPr>
          <p:nvPr/>
        </p:nvCxnSpPr>
        <p:spPr bwMode="auto">
          <a:xfrm rot="16200000" flipV="1">
            <a:off x="812292" y="5294361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cteur droit 45"/>
          <p:cNvCxnSpPr>
            <a:stCxn id="66" idx="0"/>
          </p:cNvCxnSpPr>
          <p:nvPr/>
        </p:nvCxnSpPr>
        <p:spPr bwMode="auto">
          <a:xfrm rot="16200000" flipV="1">
            <a:off x="3116358" y="5132195"/>
            <a:ext cx="632192" cy="4531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>
            <a:stCxn id="62" idx="1"/>
            <a:endCxn id="61" idx="0"/>
          </p:cNvCxnSpPr>
          <p:nvPr/>
        </p:nvCxnSpPr>
        <p:spPr bwMode="auto">
          <a:xfrm rot="16200000" flipV="1">
            <a:off x="3768029" y="3830465"/>
            <a:ext cx="556571" cy="75377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>
            <a:stCxn id="64" idx="7"/>
            <a:endCxn id="63" idx="4"/>
          </p:cNvCxnSpPr>
          <p:nvPr/>
        </p:nvCxnSpPr>
        <p:spPr bwMode="auto">
          <a:xfrm rot="5400000" flipH="1" flipV="1">
            <a:off x="4151985" y="5335941"/>
            <a:ext cx="657761" cy="1300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472518" cy="485775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Build</a:t>
            </a:r>
            <a:r>
              <a:rPr lang="fr-FR" sz="2400" dirty="0" smtClean="0"/>
              <a:t> a maximum weight </a:t>
            </a:r>
            <a:r>
              <a:rPr lang="fr-FR" sz="2400" dirty="0" err="1" smtClean="0"/>
              <a:t>matching</a:t>
            </a:r>
            <a:r>
              <a:rPr lang="fr-FR" sz="2400" dirty="0" smtClean="0"/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, for objective a. Do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for objective b: </a:t>
            </a:r>
            <a:r>
              <a:rPr lang="fr-FR" sz="2400" dirty="0" smtClean="0">
                <a:solidFill>
                  <a:schemeClr val="accent2"/>
                </a:solidFill>
              </a:rPr>
              <a:t>M</a:t>
            </a:r>
            <a:r>
              <a:rPr lang="fr-FR" sz="2400" baseline="-25000" dirty="0" smtClean="0">
                <a:solidFill>
                  <a:schemeClr val="accent2"/>
                </a:solidFill>
              </a:rPr>
              <a:t>b</a:t>
            </a:r>
            <a:r>
              <a:rPr lang="fr-FR" sz="2400" dirty="0" smtClean="0"/>
              <a:t> . 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2400" dirty="0" smtClean="0"/>
              <a:t>For </a:t>
            </a:r>
            <a:r>
              <a:rPr lang="fr-FR" sz="2400" dirty="0" err="1" smtClean="0"/>
              <a:t>each</a:t>
            </a:r>
            <a:r>
              <a:rPr lang="fr-FR" sz="2400" dirty="0" smtClean="0"/>
              <a:t> cycle C</a:t>
            </a:r>
            <a:r>
              <a:rPr lang="fr-FR" sz="2400" b="1" baseline="-25000" dirty="0" smtClean="0"/>
              <a:t>i</a:t>
            </a:r>
            <a:r>
              <a:rPr lang="fr-FR" sz="2400" dirty="0" smtClean="0"/>
              <a:t>: </a:t>
            </a:r>
            <a:r>
              <a:rPr lang="fr-FR" sz="2400" dirty="0" err="1" smtClean="0"/>
              <a:t>remove</a:t>
            </a:r>
            <a:r>
              <a:rPr lang="fr-FR" sz="2400" dirty="0" smtClean="0"/>
              <a:t> the </a:t>
            </a:r>
            <a:r>
              <a:rPr lang="fr-FR" sz="2400" dirty="0" err="1" smtClean="0"/>
              <a:t>edge</a:t>
            </a:r>
            <a:r>
              <a:rPr lang="fr-FR" sz="2400" dirty="0" smtClean="0"/>
              <a:t> in C</a:t>
            </a:r>
            <a:r>
              <a:rPr lang="fr-FR" sz="2400" b="1" baseline="-25000" dirty="0" smtClean="0"/>
              <a:t>i</a:t>
            </a:r>
            <a:r>
              <a:rPr lang="fr-FR" sz="2400" dirty="0" smtClean="0">
                <a:sym typeface="Symbol"/>
              </a:rPr>
              <a:t>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 </a:t>
            </a:r>
            <a:r>
              <a:rPr lang="fr-FR" sz="2400" dirty="0" err="1" smtClean="0"/>
              <a:t>which</a:t>
            </a:r>
            <a:r>
              <a:rPr lang="fr-FR" sz="2400" dirty="0" smtClean="0"/>
              <a:t> has the minimum weight for objective a.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Add</a:t>
            </a:r>
            <a:r>
              <a:rPr lang="fr-FR" sz="2400" dirty="0" smtClean="0"/>
              <a:t> </a:t>
            </a:r>
            <a:r>
              <a:rPr lang="fr-FR" sz="2400" dirty="0" err="1" smtClean="0"/>
              <a:t>edges</a:t>
            </a:r>
            <a:r>
              <a:rPr lang="fr-FR" sz="2400" dirty="0" smtClean="0"/>
              <a:t> in </a:t>
            </a:r>
            <a:r>
              <a:rPr lang="fr-FR" sz="2400" dirty="0" err="1" smtClean="0"/>
              <a:t>order</a:t>
            </a:r>
            <a:r>
              <a:rPr lang="fr-FR" sz="2400" dirty="0" smtClean="0"/>
              <a:t> to </a:t>
            </a:r>
            <a:r>
              <a:rPr lang="fr-FR" sz="2400" dirty="0" err="1" smtClean="0"/>
              <a:t>obtain</a:t>
            </a:r>
            <a:r>
              <a:rPr lang="fr-FR" sz="2400" dirty="0" smtClean="0"/>
              <a:t> an </a:t>
            </a:r>
            <a:r>
              <a:rPr lang="fr-FR" sz="2400" dirty="0" err="1" smtClean="0"/>
              <a:t>hamiltonian</a:t>
            </a:r>
            <a:r>
              <a:rPr lang="fr-FR" sz="2400" dirty="0" smtClean="0"/>
              <a:t> cycle.</a:t>
            </a:r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5572132" y="3929066"/>
            <a:ext cx="32861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obtain</a:t>
            </a:r>
            <a:r>
              <a:rPr lang="fr-FR" dirty="0" smtClean="0"/>
              <a:t> : a set of cycles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; </a:t>
            </a:r>
            <a:r>
              <a:rPr lang="fr-FR" dirty="0" err="1" smtClean="0"/>
              <a:t>paths</a:t>
            </a:r>
            <a:r>
              <a:rPr lang="fr-FR" dirty="0" smtClean="0"/>
              <a:t> of </a:t>
            </a:r>
            <a:r>
              <a:rPr lang="fr-FR" dirty="0" err="1" smtClean="0"/>
              <a:t>length</a:t>
            </a:r>
            <a:r>
              <a:rPr lang="fr-FR" dirty="0" smtClean="0"/>
              <a:t> 1; one </a:t>
            </a:r>
            <a:r>
              <a:rPr lang="fr-FR" dirty="0" err="1" smtClean="0"/>
              <a:t>path</a:t>
            </a:r>
            <a:r>
              <a:rPr lang="fr-FR" dirty="0" smtClean="0"/>
              <a:t>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fr-FR" sz="1000" dirty="0" smtClean="0"/>
          </a:p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obtain</a:t>
            </a:r>
            <a:r>
              <a:rPr lang="fr-FR" dirty="0" smtClean="0"/>
              <a:t> a partial tour</a:t>
            </a:r>
          </a:p>
          <a:p>
            <a:pPr marL="800100" lvl="1" indent="-342900">
              <a:buFont typeface="+mj-lt"/>
              <a:buAutoNum type="arabicParenR"/>
            </a:pPr>
            <a:endParaRPr lang="fr-FR" sz="1000" dirty="0" smtClean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857224" y="518519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119521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6" name="AutoShape 5"/>
          <p:cNvSpPr>
            <a:spLocks noChangeArrowheads="1"/>
          </p:cNvSpPr>
          <p:nvPr/>
        </p:nvSpPr>
        <p:spPr bwMode="auto">
          <a:xfrm>
            <a:off x="2123911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7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1347617" y="582814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2052473" y="575670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766853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624109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440992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500562" y="4970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4" name="AutoShape 5"/>
          <p:cNvSpPr>
            <a:spLocks noChangeArrowheads="1"/>
          </p:cNvSpPr>
          <p:nvPr/>
        </p:nvSpPr>
        <p:spPr bwMode="auto">
          <a:xfrm>
            <a:off x="4338489" y="571501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338357" y="478632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3409795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5" name="Rectangle 34"/>
          <p:cNvSpPr/>
          <p:nvPr/>
        </p:nvSpPr>
        <p:spPr bwMode="auto">
          <a:xfrm>
            <a:off x="2052472" y="5150192"/>
            <a:ext cx="447825" cy="6660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2047335" y="5762641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11</a:t>
            </a:r>
            <a:endParaRPr lang="fr-FR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/>
          <p:cNvCxnSpPr>
            <a:stCxn id="55" idx="2"/>
            <a:endCxn id="54" idx="0"/>
          </p:cNvCxnSpPr>
          <p:nvPr/>
        </p:nvCxnSpPr>
        <p:spPr bwMode="auto">
          <a:xfrm rot="10800000" flipV="1">
            <a:off x="902543" y="4521412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>
            <a:endCxn id="57" idx="1"/>
          </p:cNvCxnSpPr>
          <p:nvPr/>
        </p:nvCxnSpPr>
        <p:spPr bwMode="auto">
          <a:xfrm rot="16200000" flipH="1">
            <a:off x="1972165" y="4677807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>
            <a:endCxn id="59" idx="3"/>
          </p:cNvCxnSpPr>
          <p:nvPr/>
        </p:nvCxnSpPr>
        <p:spPr bwMode="auto">
          <a:xfrm flipV="1">
            <a:off x="1360890" y="5843073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>
            <a:endCxn id="61" idx="7"/>
          </p:cNvCxnSpPr>
          <p:nvPr/>
        </p:nvCxnSpPr>
        <p:spPr bwMode="auto">
          <a:xfrm flipV="1">
            <a:off x="2808100" y="3943885"/>
            <a:ext cx="893371" cy="362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 rot="5400000" flipH="1">
            <a:off x="4230638" y="4749007"/>
            <a:ext cx="521515" cy="69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/>
          <p:cNvCxnSpPr>
            <a:endCxn id="66" idx="1"/>
          </p:cNvCxnSpPr>
          <p:nvPr/>
        </p:nvCxnSpPr>
        <p:spPr bwMode="auto">
          <a:xfrm rot="16200000" flipH="1">
            <a:off x="3095097" y="5157798"/>
            <a:ext cx="613076" cy="4286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>
            <a:stCxn id="56" idx="6"/>
          </p:cNvCxnSpPr>
          <p:nvPr/>
        </p:nvCxnSpPr>
        <p:spPr bwMode="auto">
          <a:xfrm flipH="1">
            <a:off x="1257756" y="452141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>
            <a:stCxn id="59" idx="3"/>
          </p:cNvCxnSpPr>
          <p:nvPr/>
        </p:nvCxnSpPr>
        <p:spPr bwMode="auto">
          <a:xfrm rot="5400000" flipH="1" flipV="1">
            <a:off x="1906208" y="5309729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>
            <a:stCxn id="58" idx="1"/>
          </p:cNvCxnSpPr>
          <p:nvPr/>
        </p:nvCxnSpPr>
        <p:spPr bwMode="auto">
          <a:xfrm rot="16200000" flipV="1">
            <a:off x="812292" y="5294361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cteur droit 45"/>
          <p:cNvCxnSpPr>
            <a:stCxn id="66" idx="0"/>
          </p:cNvCxnSpPr>
          <p:nvPr/>
        </p:nvCxnSpPr>
        <p:spPr bwMode="auto">
          <a:xfrm rot="16200000" flipV="1">
            <a:off x="3116358" y="5132195"/>
            <a:ext cx="632192" cy="4531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>
            <a:stCxn id="62" idx="1"/>
            <a:endCxn id="61" idx="0"/>
          </p:cNvCxnSpPr>
          <p:nvPr/>
        </p:nvCxnSpPr>
        <p:spPr bwMode="auto">
          <a:xfrm rot="16200000" flipV="1">
            <a:off x="3768029" y="3830465"/>
            <a:ext cx="556571" cy="75377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>
            <a:stCxn id="64" idx="7"/>
            <a:endCxn id="63" idx="4"/>
          </p:cNvCxnSpPr>
          <p:nvPr/>
        </p:nvCxnSpPr>
        <p:spPr bwMode="auto">
          <a:xfrm rot="5400000" flipH="1" flipV="1">
            <a:off x="4151985" y="5335941"/>
            <a:ext cx="657761" cy="1300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472518" cy="485775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Build</a:t>
            </a:r>
            <a:r>
              <a:rPr lang="fr-FR" sz="2400" dirty="0" smtClean="0"/>
              <a:t> a maximum weight </a:t>
            </a:r>
            <a:r>
              <a:rPr lang="fr-FR" sz="2400" dirty="0" err="1" smtClean="0"/>
              <a:t>matching</a:t>
            </a:r>
            <a:r>
              <a:rPr lang="fr-FR" sz="2400" dirty="0" smtClean="0"/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, for objective a. Do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for objective b: </a:t>
            </a:r>
            <a:r>
              <a:rPr lang="fr-FR" sz="2400" dirty="0" smtClean="0">
                <a:solidFill>
                  <a:schemeClr val="accent2"/>
                </a:solidFill>
              </a:rPr>
              <a:t>M</a:t>
            </a:r>
            <a:r>
              <a:rPr lang="fr-FR" sz="2400" baseline="-25000" dirty="0" smtClean="0">
                <a:solidFill>
                  <a:schemeClr val="accent2"/>
                </a:solidFill>
              </a:rPr>
              <a:t>b</a:t>
            </a:r>
            <a:r>
              <a:rPr lang="fr-FR" sz="2400" dirty="0" smtClean="0"/>
              <a:t> . 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2400" dirty="0" smtClean="0"/>
              <a:t>For </a:t>
            </a:r>
            <a:r>
              <a:rPr lang="fr-FR" sz="2400" dirty="0" err="1" smtClean="0"/>
              <a:t>each</a:t>
            </a:r>
            <a:r>
              <a:rPr lang="fr-FR" sz="2400" dirty="0" smtClean="0"/>
              <a:t> cycle C</a:t>
            </a:r>
            <a:r>
              <a:rPr lang="fr-FR" sz="2400" b="1" baseline="-25000" dirty="0" smtClean="0"/>
              <a:t>i</a:t>
            </a:r>
            <a:r>
              <a:rPr lang="fr-FR" sz="2400" dirty="0" smtClean="0"/>
              <a:t>: </a:t>
            </a:r>
            <a:r>
              <a:rPr lang="fr-FR" sz="2400" dirty="0" err="1" smtClean="0"/>
              <a:t>remove</a:t>
            </a:r>
            <a:r>
              <a:rPr lang="fr-FR" sz="2400" dirty="0" smtClean="0"/>
              <a:t> the </a:t>
            </a:r>
            <a:r>
              <a:rPr lang="fr-FR" sz="2400" dirty="0" err="1" smtClean="0"/>
              <a:t>edge</a:t>
            </a:r>
            <a:r>
              <a:rPr lang="fr-FR" sz="2400" dirty="0" smtClean="0"/>
              <a:t> in C</a:t>
            </a:r>
            <a:r>
              <a:rPr lang="fr-FR" sz="2400" b="1" baseline="-25000" dirty="0" smtClean="0"/>
              <a:t>i</a:t>
            </a:r>
            <a:r>
              <a:rPr lang="fr-FR" sz="2400" dirty="0" smtClean="0">
                <a:sym typeface="Symbol"/>
              </a:rPr>
              <a:t>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 </a:t>
            </a:r>
            <a:r>
              <a:rPr lang="fr-FR" sz="2400" dirty="0" err="1" smtClean="0"/>
              <a:t>which</a:t>
            </a:r>
            <a:r>
              <a:rPr lang="fr-FR" sz="2400" dirty="0" smtClean="0"/>
              <a:t> has the minimum weight for objective a.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Add</a:t>
            </a:r>
            <a:r>
              <a:rPr lang="fr-FR" sz="2400" dirty="0" smtClean="0"/>
              <a:t> </a:t>
            </a:r>
            <a:r>
              <a:rPr lang="fr-FR" sz="2400" dirty="0" err="1" smtClean="0"/>
              <a:t>edges</a:t>
            </a:r>
            <a:r>
              <a:rPr lang="fr-FR" sz="2400" dirty="0" smtClean="0"/>
              <a:t> in </a:t>
            </a:r>
            <a:r>
              <a:rPr lang="fr-FR" sz="2400" dirty="0" err="1" smtClean="0"/>
              <a:t>order</a:t>
            </a:r>
            <a:r>
              <a:rPr lang="fr-FR" sz="2400" dirty="0" smtClean="0"/>
              <a:t> to </a:t>
            </a:r>
            <a:r>
              <a:rPr lang="fr-FR" sz="2400" dirty="0" err="1" smtClean="0"/>
              <a:t>obtain</a:t>
            </a:r>
            <a:r>
              <a:rPr lang="fr-FR" sz="2400" dirty="0" smtClean="0"/>
              <a:t> an </a:t>
            </a:r>
            <a:r>
              <a:rPr lang="fr-FR" sz="2400" dirty="0" err="1" smtClean="0"/>
              <a:t>hamiltonian</a:t>
            </a:r>
            <a:r>
              <a:rPr lang="fr-FR" sz="2400" dirty="0" smtClean="0"/>
              <a:t> cycle.</a:t>
            </a:r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5572132" y="3929066"/>
            <a:ext cx="32861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obtain</a:t>
            </a:r>
            <a:r>
              <a:rPr lang="fr-FR" dirty="0" smtClean="0"/>
              <a:t> : a set of cycles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; </a:t>
            </a:r>
            <a:r>
              <a:rPr lang="fr-FR" dirty="0" err="1" smtClean="0"/>
              <a:t>paths</a:t>
            </a:r>
            <a:r>
              <a:rPr lang="fr-FR" dirty="0" smtClean="0"/>
              <a:t> of </a:t>
            </a:r>
            <a:r>
              <a:rPr lang="fr-FR" dirty="0" err="1" smtClean="0"/>
              <a:t>length</a:t>
            </a:r>
            <a:r>
              <a:rPr lang="fr-FR" dirty="0" smtClean="0"/>
              <a:t> 1; one </a:t>
            </a:r>
            <a:r>
              <a:rPr lang="fr-FR" dirty="0" err="1" smtClean="0"/>
              <a:t>path</a:t>
            </a:r>
            <a:r>
              <a:rPr lang="fr-FR" dirty="0" smtClean="0"/>
              <a:t>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fr-FR" sz="1000" dirty="0" smtClean="0"/>
          </a:p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obtain</a:t>
            </a:r>
            <a:r>
              <a:rPr lang="fr-FR" dirty="0" smtClean="0"/>
              <a:t> a partial tour</a:t>
            </a:r>
          </a:p>
          <a:p>
            <a:pPr marL="800100" lvl="1" indent="-342900">
              <a:buFont typeface="+mj-lt"/>
              <a:buAutoNum type="arabicParenR"/>
            </a:pPr>
            <a:endParaRPr lang="fr-FR" sz="1000" dirty="0" smtClean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857224" y="518519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119521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6" name="AutoShape 5"/>
          <p:cNvSpPr>
            <a:spLocks noChangeArrowheads="1"/>
          </p:cNvSpPr>
          <p:nvPr/>
        </p:nvSpPr>
        <p:spPr bwMode="auto">
          <a:xfrm>
            <a:off x="2123911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7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1347617" y="582814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2052473" y="575670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766853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624109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440992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500562" y="4970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4" name="AutoShape 5"/>
          <p:cNvSpPr>
            <a:spLocks noChangeArrowheads="1"/>
          </p:cNvSpPr>
          <p:nvPr/>
        </p:nvSpPr>
        <p:spPr bwMode="auto">
          <a:xfrm>
            <a:off x="4338489" y="571501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338357" y="478632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3409795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5" name="Rectangle 34"/>
          <p:cNvSpPr/>
          <p:nvPr/>
        </p:nvSpPr>
        <p:spPr bwMode="auto">
          <a:xfrm>
            <a:off x="2052472" y="5150192"/>
            <a:ext cx="447825" cy="6660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2047335" y="5762641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9" name="Connecteur droit 38"/>
          <p:cNvCxnSpPr>
            <a:stCxn id="38" idx="2"/>
            <a:endCxn id="60" idx="7"/>
          </p:cNvCxnSpPr>
          <p:nvPr/>
        </p:nvCxnSpPr>
        <p:spPr bwMode="auto">
          <a:xfrm rot="10800000" flipH="1">
            <a:off x="2409663" y="3943885"/>
            <a:ext cx="434552" cy="122047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eur droit 39"/>
          <p:cNvCxnSpPr>
            <a:stCxn id="37" idx="6"/>
          </p:cNvCxnSpPr>
          <p:nvPr/>
        </p:nvCxnSpPr>
        <p:spPr bwMode="auto">
          <a:xfrm flipV="1">
            <a:off x="2137970" y="4770699"/>
            <a:ext cx="1242232" cy="104253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eur droit 42"/>
          <p:cNvCxnSpPr>
            <a:stCxn id="64" idx="2"/>
            <a:endCxn id="66" idx="6"/>
          </p:cNvCxnSpPr>
          <p:nvPr/>
        </p:nvCxnSpPr>
        <p:spPr bwMode="auto">
          <a:xfrm rot="10800000">
            <a:off x="3500431" y="5521545"/>
            <a:ext cx="838059" cy="24406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11</a:t>
            </a:r>
            <a:endParaRPr lang="fr-FR" dirty="0"/>
          </a:p>
        </p:txBody>
      </p:sp>
      <p:cxnSp>
        <p:nvCxnSpPr>
          <p:cNvPr id="44" name="Connecteur droit 43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/>
          <p:cNvCxnSpPr>
            <a:stCxn id="55" idx="2"/>
            <a:endCxn id="54" idx="0"/>
          </p:cNvCxnSpPr>
          <p:nvPr/>
        </p:nvCxnSpPr>
        <p:spPr bwMode="auto">
          <a:xfrm rot="10800000" flipV="1">
            <a:off x="902543" y="4521412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>
            <a:endCxn id="57" idx="1"/>
          </p:cNvCxnSpPr>
          <p:nvPr/>
        </p:nvCxnSpPr>
        <p:spPr bwMode="auto">
          <a:xfrm rot="16200000" flipH="1">
            <a:off x="1972165" y="4677807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>
            <a:endCxn id="59" idx="3"/>
          </p:cNvCxnSpPr>
          <p:nvPr/>
        </p:nvCxnSpPr>
        <p:spPr bwMode="auto">
          <a:xfrm flipV="1">
            <a:off x="1360890" y="5843073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>
            <a:endCxn id="61" idx="7"/>
          </p:cNvCxnSpPr>
          <p:nvPr/>
        </p:nvCxnSpPr>
        <p:spPr bwMode="auto">
          <a:xfrm flipV="1">
            <a:off x="2808100" y="3943885"/>
            <a:ext cx="893371" cy="362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 rot="5400000" flipH="1">
            <a:off x="4230638" y="4749007"/>
            <a:ext cx="521515" cy="69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/>
          <p:cNvCxnSpPr>
            <a:endCxn id="66" idx="1"/>
          </p:cNvCxnSpPr>
          <p:nvPr/>
        </p:nvCxnSpPr>
        <p:spPr bwMode="auto">
          <a:xfrm rot="16200000" flipH="1">
            <a:off x="3095097" y="5157798"/>
            <a:ext cx="613076" cy="4286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>
            <a:stCxn id="56" idx="6"/>
          </p:cNvCxnSpPr>
          <p:nvPr/>
        </p:nvCxnSpPr>
        <p:spPr bwMode="auto">
          <a:xfrm flipH="1">
            <a:off x="1257756" y="452141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>
            <a:stCxn id="59" idx="3"/>
          </p:cNvCxnSpPr>
          <p:nvPr/>
        </p:nvCxnSpPr>
        <p:spPr bwMode="auto">
          <a:xfrm rot="5400000" flipH="1" flipV="1">
            <a:off x="1906208" y="5309729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>
            <a:stCxn id="58" idx="1"/>
          </p:cNvCxnSpPr>
          <p:nvPr/>
        </p:nvCxnSpPr>
        <p:spPr bwMode="auto">
          <a:xfrm rot="16200000" flipV="1">
            <a:off x="812292" y="5294361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cteur droit 45"/>
          <p:cNvCxnSpPr>
            <a:stCxn id="66" idx="0"/>
          </p:cNvCxnSpPr>
          <p:nvPr/>
        </p:nvCxnSpPr>
        <p:spPr bwMode="auto">
          <a:xfrm rot="16200000" flipV="1">
            <a:off x="3116358" y="5132195"/>
            <a:ext cx="632192" cy="4531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>
            <a:stCxn id="62" idx="1"/>
            <a:endCxn id="61" idx="0"/>
          </p:cNvCxnSpPr>
          <p:nvPr/>
        </p:nvCxnSpPr>
        <p:spPr bwMode="auto">
          <a:xfrm rot="16200000" flipV="1">
            <a:off x="3768029" y="3830465"/>
            <a:ext cx="556571" cy="75377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>
            <a:stCxn id="64" idx="7"/>
            <a:endCxn id="63" idx="4"/>
          </p:cNvCxnSpPr>
          <p:nvPr/>
        </p:nvCxnSpPr>
        <p:spPr bwMode="auto">
          <a:xfrm rot="5400000" flipH="1" flipV="1">
            <a:off x="4151985" y="5335941"/>
            <a:ext cx="657761" cy="1300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472518" cy="485775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Build</a:t>
            </a:r>
            <a:r>
              <a:rPr lang="fr-FR" sz="2400" dirty="0" smtClean="0"/>
              <a:t> a maximum weight </a:t>
            </a:r>
            <a:r>
              <a:rPr lang="fr-FR" sz="2400" dirty="0" err="1" smtClean="0"/>
              <a:t>matching</a:t>
            </a:r>
            <a:r>
              <a:rPr lang="fr-FR" sz="2400" dirty="0" smtClean="0"/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, for objective a. Do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for objective b: </a:t>
            </a:r>
            <a:r>
              <a:rPr lang="fr-FR" sz="2400" dirty="0" smtClean="0">
                <a:solidFill>
                  <a:schemeClr val="accent2"/>
                </a:solidFill>
              </a:rPr>
              <a:t>M</a:t>
            </a:r>
            <a:r>
              <a:rPr lang="fr-FR" sz="2400" baseline="-25000" dirty="0" smtClean="0">
                <a:solidFill>
                  <a:schemeClr val="accent2"/>
                </a:solidFill>
              </a:rPr>
              <a:t>b</a:t>
            </a:r>
            <a:r>
              <a:rPr lang="fr-FR" sz="2400" dirty="0" smtClean="0"/>
              <a:t> . 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2400" dirty="0" smtClean="0"/>
              <a:t>For </a:t>
            </a:r>
            <a:r>
              <a:rPr lang="fr-FR" sz="2400" dirty="0" err="1" smtClean="0"/>
              <a:t>each</a:t>
            </a:r>
            <a:r>
              <a:rPr lang="fr-FR" sz="2400" dirty="0" smtClean="0"/>
              <a:t> cycle C</a:t>
            </a:r>
            <a:r>
              <a:rPr lang="fr-FR" sz="2400" b="1" baseline="-25000" dirty="0" smtClean="0"/>
              <a:t>i</a:t>
            </a:r>
            <a:r>
              <a:rPr lang="fr-FR" sz="2400" dirty="0" smtClean="0"/>
              <a:t>: </a:t>
            </a:r>
            <a:r>
              <a:rPr lang="fr-FR" sz="2400" dirty="0" err="1" smtClean="0"/>
              <a:t>remove</a:t>
            </a:r>
            <a:r>
              <a:rPr lang="fr-FR" sz="2400" dirty="0" smtClean="0"/>
              <a:t> the </a:t>
            </a:r>
            <a:r>
              <a:rPr lang="fr-FR" sz="2400" dirty="0" err="1" smtClean="0"/>
              <a:t>edge</a:t>
            </a:r>
            <a:r>
              <a:rPr lang="fr-FR" sz="2400" dirty="0" smtClean="0"/>
              <a:t> in C</a:t>
            </a:r>
            <a:r>
              <a:rPr lang="fr-FR" sz="2400" b="1" baseline="-25000" dirty="0" smtClean="0"/>
              <a:t>i</a:t>
            </a:r>
            <a:r>
              <a:rPr lang="fr-FR" sz="2400" dirty="0" smtClean="0">
                <a:sym typeface="Symbol"/>
              </a:rPr>
              <a:t></a:t>
            </a:r>
            <a:r>
              <a:rPr lang="fr-FR" sz="2400" dirty="0" smtClean="0">
                <a:solidFill>
                  <a:srgbClr val="FF0000"/>
                </a:solidFill>
              </a:rPr>
              <a:t>M</a:t>
            </a:r>
            <a:r>
              <a:rPr lang="fr-FR" sz="2400" baseline="-25000" dirty="0" smtClean="0">
                <a:solidFill>
                  <a:srgbClr val="FF0000"/>
                </a:solidFill>
              </a:rPr>
              <a:t>a </a:t>
            </a:r>
            <a:r>
              <a:rPr lang="fr-FR" sz="2400" dirty="0" err="1" smtClean="0"/>
              <a:t>which</a:t>
            </a:r>
            <a:r>
              <a:rPr lang="fr-FR" sz="2400" dirty="0" smtClean="0"/>
              <a:t> has the minimum weight for objective a.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2400" dirty="0" err="1" smtClean="0"/>
              <a:t>Add</a:t>
            </a:r>
            <a:r>
              <a:rPr lang="fr-FR" sz="2400" dirty="0" smtClean="0"/>
              <a:t> </a:t>
            </a:r>
            <a:r>
              <a:rPr lang="fr-FR" sz="2400" dirty="0" err="1" smtClean="0"/>
              <a:t>edges</a:t>
            </a:r>
            <a:r>
              <a:rPr lang="fr-FR" sz="2400" dirty="0" smtClean="0"/>
              <a:t> in </a:t>
            </a:r>
            <a:r>
              <a:rPr lang="fr-FR" sz="2400" dirty="0" err="1" smtClean="0"/>
              <a:t>order</a:t>
            </a:r>
            <a:r>
              <a:rPr lang="fr-FR" sz="2400" dirty="0" smtClean="0"/>
              <a:t> to </a:t>
            </a:r>
            <a:r>
              <a:rPr lang="fr-FR" sz="2400" dirty="0" err="1" smtClean="0"/>
              <a:t>obtain</a:t>
            </a:r>
            <a:r>
              <a:rPr lang="fr-FR" sz="2400" dirty="0" smtClean="0"/>
              <a:t> an </a:t>
            </a:r>
            <a:r>
              <a:rPr lang="fr-FR" sz="2400" dirty="0" err="1" smtClean="0"/>
              <a:t>hamiltonian</a:t>
            </a:r>
            <a:r>
              <a:rPr lang="fr-FR" sz="2400" dirty="0" smtClean="0"/>
              <a:t> cycle.</a:t>
            </a:r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arenR"/>
            </a:pPr>
            <a:endParaRPr lang="fr-FR" sz="2400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5572132" y="3929066"/>
            <a:ext cx="32861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obtain</a:t>
            </a:r>
            <a:r>
              <a:rPr lang="fr-FR" dirty="0" smtClean="0"/>
              <a:t> : a set of cycles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; </a:t>
            </a:r>
            <a:r>
              <a:rPr lang="fr-FR" dirty="0" err="1" smtClean="0"/>
              <a:t>paths</a:t>
            </a:r>
            <a:r>
              <a:rPr lang="fr-FR" dirty="0" smtClean="0"/>
              <a:t> of </a:t>
            </a:r>
            <a:r>
              <a:rPr lang="fr-FR" dirty="0" err="1" smtClean="0"/>
              <a:t>length</a:t>
            </a:r>
            <a:r>
              <a:rPr lang="fr-FR" dirty="0" smtClean="0"/>
              <a:t> 1; one </a:t>
            </a:r>
            <a:r>
              <a:rPr lang="fr-FR" dirty="0" err="1" smtClean="0"/>
              <a:t>path</a:t>
            </a:r>
            <a:r>
              <a:rPr lang="fr-FR" dirty="0" smtClean="0"/>
              <a:t> of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fr-FR" sz="1000" dirty="0" smtClean="0"/>
          </a:p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obtain</a:t>
            </a:r>
            <a:r>
              <a:rPr lang="fr-FR" dirty="0" smtClean="0"/>
              <a:t> a partial tour</a:t>
            </a:r>
          </a:p>
          <a:p>
            <a:pPr marL="800100" lvl="1" indent="-342900">
              <a:buFont typeface="+mj-lt"/>
              <a:buAutoNum type="arabicParenR"/>
            </a:pPr>
            <a:endParaRPr lang="fr-FR" sz="1000" dirty="0" smtClean="0"/>
          </a:p>
          <a:p>
            <a:pPr marL="342900" indent="-342900">
              <a:buFont typeface="+mj-lt"/>
              <a:buAutoNum type="arabicParenR"/>
            </a:pPr>
            <a:r>
              <a:rPr lang="fr-FR" dirty="0" err="1" smtClean="0"/>
              <a:t>We</a:t>
            </a:r>
            <a:r>
              <a:rPr lang="fr-FR" dirty="0" smtClean="0"/>
              <a:t> return </a:t>
            </a:r>
            <a:r>
              <a:rPr lang="fr-FR" dirty="0" err="1" smtClean="0"/>
              <a:t>this</a:t>
            </a:r>
            <a:r>
              <a:rPr lang="fr-FR" dirty="0" smtClean="0"/>
              <a:t> cycle.</a:t>
            </a:r>
            <a:endParaRPr lang="fr-FR" dirty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857224" y="518519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119521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6" name="AutoShape 5"/>
          <p:cNvSpPr>
            <a:spLocks noChangeArrowheads="1"/>
          </p:cNvSpPr>
          <p:nvPr/>
        </p:nvSpPr>
        <p:spPr bwMode="auto">
          <a:xfrm>
            <a:off x="2123911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7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1347617" y="582814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2052473" y="575670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766853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624109" y="392906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4409927" y="447081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500562" y="4970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4" name="AutoShape 5"/>
          <p:cNvSpPr>
            <a:spLocks noChangeArrowheads="1"/>
          </p:cNvSpPr>
          <p:nvPr/>
        </p:nvSpPr>
        <p:spPr bwMode="auto">
          <a:xfrm>
            <a:off x="4338489" y="571501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338357" y="478632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3409795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5" name="Rectangle 34"/>
          <p:cNvSpPr/>
          <p:nvPr/>
        </p:nvSpPr>
        <p:spPr bwMode="auto">
          <a:xfrm>
            <a:off x="2052472" y="5150192"/>
            <a:ext cx="447825" cy="6660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2047335" y="5762641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2409663" y="511376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9" name="Connecteur droit 38"/>
          <p:cNvCxnSpPr>
            <a:stCxn id="38" idx="2"/>
            <a:endCxn id="60" idx="7"/>
          </p:cNvCxnSpPr>
          <p:nvPr/>
        </p:nvCxnSpPr>
        <p:spPr bwMode="auto">
          <a:xfrm rot="10800000" flipH="1">
            <a:off x="2409663" y="3943885"/>
            <a:ext cx="434552" cy="122047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eur droit 39"/>
          <p:cNvCxnSpPr>
            <a:stCxn id="37" idx="6"/>
          </p:cNvCxnSpPr>
          <p:nvPr/>
        </p:nvCxnSpPr>
        <p:spPr bwMode="auto">
          <a:xfrm flipV="1">
            <a:off x="2137970" y="4770699"/>
            <a:ext cx="1242232" cy="104253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eur droit 42"/>
          <p:cNvCxnSpPr>
            <a:stCxn id="64" idx="2"/>
            <a:endCxn id="66" idx="6"/>
          </p:cNvCxnSpPr>
          <p:nvPr/>
        </p:nvCxnSpPr>
        <p:spPr bwMode="auto">
          <a:xfrm rot="10800000">
            <a:off x="3500431" y="5521545"/>
            <a:ext cx="838059" cy="24406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11</a:t>
            </a:r>
            <a:endParaRPr lang="fr-FR" dirty="0"/>
          </a:p>
        </p:txBody>
      </p:sp>
      <p:cxnSp>
        <p:nvCxnSpPr>
          <p:cNvPr id="44" name="Connecteur droit 43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     Performance of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00808"/>
            <a:ext cx="8820472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If                                                       </a:t>
            </a:r>
            <a:r>
              <a:rPr lang="fr-FR" dirty="0" err="1" smtClean="0">
                <a:sym typeface="Symbol"/>
              </a:rPr>
              <a:t>then</a:t>
            </a:r>
            <a:r>
              <a:rPr lang="fr-FR" dirty="0" smtClean="0">
                <a:sym typeface="Symbol"/>
              </a:rPr>
              <a:t> the </a:t>
            </a:r>
            <a:r>
              <a:rPr lang="fr-FR" dirty="0" err="1" smtClean="0">
                <a:sym typeface="Symbol"/>
              </a:rPr>
              <a:t>algorithm</a:t>
            </a:r>
            <a:r>
              <a:rPr lang="fr-FR" dirty="0" smtClean="0">
                <a:sym typeface="Symbol"/>
              </a:rPr>
              <a:t> </a:t>
            </a:r>
            <a:r>
              <a:rPr lang="fr-FR" dirty="0" err="1" smtClean="0">
                <a:sym typeface="Symbol"/>
              </a:rPr>
              <a:t>is</a:t>
            </a:r>
            <a:r>
              <a:rPr lang="fr-FR" dirty="0" smtClean="0">
                <a:sym typeface="Symbol"/>
              </a:rPr>
              <a:t> (/2)-</a:t>
            </a:r>
            <a:r>
              <a:rPr lang="fr-FR" sz="2400" dirty="0" err="1" smtClean="0">
                <a:sym typeface="Symbol"/>
              </a:rPr>
              <a:t>approximate</a:t>
            </a:r>
            <a:r>
              <a:rPr lang="fr-FR" sz="2400" dirty="0" smtClean="0">
                <a:sym typeface="Symbol"/>
              </a:rPr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>
              <a:solidFill>
                <a:schemeClr val="accent2"/>
              </a:solidFill>
              <a:sym typeface="Symbol"/>
            </a:endParaRPr>
          </a:p>
          <a:p>
            <a:pPr>
              <a:buNone/>
            </a:pPr>
            <a:r>
              <a:rPr lang="fr-FR" dirty="0" smtClean="0">
                <a:solidFill>
                  <a:srgbClr val="450FDF"/>
                </a:solidFill>
                <a:sym typeface="Symbol"/>
              </a:rPr>
              <a:t>Exemple: </a:t>
            </a:r>
            <a:r>
              <a:rPr lang="fr-FR" dirty="0" smtClean="0">
                <a:sym typeface="Symbol"/>
              </a:rPr>
              <a:t>=½ in the </a:t>
            </a:r>
            <a:r>
              <a:rPr lang="fr-FR" dirty="0" err="1" smtClean="0">
                <a:sym typeface="Symbol"/>
              </a:rPr>
              <a:t>general</a:t>
            </a:r>
            <a:r>
              <a:rPr lang="fr-FR" dirty="0" smtClean="0">
                <a:sym typeface="Symbol"/>
              </a:rPr>
              <a:t> case  </a:t>
            </a:r>
            <a:r>
              <a:rPr lang="fr-FR" dirty="0" err="1" smtClean="0">
                <a:sym typeface="Symbol"/>
              </a:rPr>
              <a:t>this</a:t>
            </a:r>
            <a:r>
              <a:rPr lang="fr-FR" dirty="0" smtClean="0">
                <a:sym typeface="Symbol"/>
              </a:rPr>
              <a:t> </a:t>
            </a:r>
            <a:r>
              <a:rPr lang="fr-FR" dirty="0" err="1" smtClean="0">
                <a:sym typeface="Symbol"/>
              </a:rPr>
              <a:t>algorithm</a:t>
            </a:r>
            <a:r>
              <a:rPr lang="fr-FR" dirty="0" smtClean="0">
                <a:sym typeface="Symbol"/>
              </a:rPr>
              <a:t> </a:t>
            </a:r>
            <a:r>
              <a:rPr lang="fr-FR" dirty="0" err="1" smtClean="0">
                <a:sym typeface="Symbol"/>
              </a:rPr>
              <a:t>is</a:t>
            </a:r>
            <a:r>
              <a:rPr lang="fr-FR" dirty="0" smtClean="0">
                <a:sym typeface="Symbol"/>
              </a:rPr>
              <a:t> ¼-</a:t>
            </a:r>
            <a:r>
              <a:rPr lang="fr-FR" dirty="0" err="1" smtClean="0">
                <a:sym typeface="Symbol"/>
              </a:rPr>
              <a:t>approximate</a:t>
            </a:r>
            <a:r>
              <a:rPr lang="fr-FR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  <a:sym typeface="Symbol"/>
              </a:rPr>
              <a:t>(Proof: </a:t>
            </a:r>
            <a:r>
              <a:rPr lang="fr-FR" sz="2000" dirty="0" err="1" smtClean="0">
                <a:solidFill>
                  <a:srgbClr val="C00000"/>
                </a:solidFill>
                <a:sym typeface="Symbol"/>
              </a:rPr>
              <a:t>we</a:t>
            </a:r>
            <a:r>
              <a:rPr lang="fr-FR" sz="2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000" dirty="0" err="1" smtClean="0">
                <a:solidFill>
                  <a:srgbClr val="C00000"/>
                </a:solidFill>
                <a:sym typeface="Symbol"/>
              </a:rPr>
              <a:t>remove</a:t>
            </a:r>
            <a:r>
              <a:rPr lang="fr-FR" sz="2000" dirty="0" smtClean="0">
                <a:solidFill>
                  <a:srgbClr val="C00000"/>
                </a:solidFill>
                <a:sym typeface="Symbol"/>
              </a:rPr>
              <a:t> the </a:t>
            </a:r>
            <a:r>
              <a:rPr lang="fr-FR" sz="2000" dirty="0" err="1" smtClean="0">
                <a:solidFill>
                  <a:srgbClr val="C00000"/>
                </a:solidFill>
                <a:sym typeface="Symbol"/>
              </a:rPr>
              <a:t>edge</a:t>
            </a:r>
            <a:r>
              <a:rPr lang="fr-FR" sz="2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000" dirty="0" err="1" smtClean="0">
                <a:solidFill>
                  <a:srgbClr val="C00000"/>
                </a:solidFill>
                <a:sym typeface="Symbol"/>
              </a:rPr>
              <a:t>with</a:t>
            </a:r>
            <a:r>
              <a:rPr lang="fr-FR" sz="2000" dirty="0" smtClean="0">
                <a:solidFill>
                  <a:srgbClr val="C00000"/>
                </a:solidFill>
                <a:sym typeface="Symbol"/>
              </a:rPr>
              <a:t> min value on a on </a:t>
            </a:r>
            <a:r>
              <a:rPr lang="fr-FR" sz="2000" dirty="0" err="1" smtClean="0">
                <a:solidFill>
                  <a:srgbClr val="C00000"/>
                </a:solidFill>
                <a:sym typeface="Symbol"/>
              </a:rPr>
              <a:t>each</a:t>
            </a:r>
            <a:r>
              <a:rPr lang="fr-FR" sz="2000" dirty="0" smtClean="0">
                <a:solidFill>
                  <a:srgbClr val="C00000"/>
                </a:solidFill>
                <a:sym typeface="Symbol"/>
              </a:rPr>
              <a:t> cycle  </a:t>
            </a:r>
            <a:r>
              <a:rPr lang="fr-FR" sz="2000" dirty="0" err="1" smtClean="0">
                <a:solidFill>
                  <a:srgbClr val="C00000"/>
                </a:solidFill>
                <a:sym typeface="Symbol"/>
              </a:rPr>
              <a:t>loss</a:t>
            </a:r>
            <a:r>
              <a:rPr lang="fr-FR" sz="2000" dirty="0" smtClean="0">
                <a:solidFill>
                  <a:srgbClr val="C00000"/>
                </a:solidFill>
                <a:sym typeface="Symbol"/>
              </a:rPr>
              <a:t>  a(M</a:t>
            </a:r>
            <a:r>
              <a:rPr lang="fr-FR" sz="2000" baseline="-25000" dirty="0" smtClean="0">
                <a:solidFill>
                  <a:srgbClr val="C00000"/>
                </a:solidFill>
                <a:sym typeface="Symbol"/>
              </a:rPr>
              <a:t>a</a:t>
            </a:r>
            <a:r>
              <a:rPr lang="fr-FR" sz="2000" dirty="0" smtClean="0">
                <a:solidFill>
                  <a:srgbClr val="C00000"/>
                </a:solidFill>
                <a:sym typeface="Symbol"/>
              </a:rPr>
              <a:t>)/2)</a:t>
            </a:r>
          </a:p>
          <a:p>
            <a:pPr>
              <a:buNone/>
            </a:pPr>
            <a:endParaRPr lang="fr-FR" sz="800" dirty="0" smtClean="0">
              <a:sym typeface="Symbol"/>
            </a:endParaRP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(</a:t>
            </a:r>
            <a:r>
              <a:rPr lang="fr-FR" dirty="0" err="1" smtClean="0">
                <a:sym typeface="Symbol"/>
              </a:rPr>
              <a:t>this</a:t>
            </a:r>
            <a:r>
              <a:rPr lang="fr-FR" dirty="0" smtClean="0">
                <a:sym typeface="Symbol"/>
              </a:rPr>
              <a:t> </a:t>
            </a:r>
            <a:r>
              <a:rPr lang="fr-FR" dirty="0" err="1" smtClean="0">
                <a:sym typeface="Symbol"/>
              </a:rPr>
              <a:t>algorithm</a:t>
            </a:r>
            <a:r>
              <a:rPr lang="fr-FR" dirty="0" smtClean="0">
                <a:sym typeface="Symbol"/>
              </a:rPr>
              <a:t> </a:t>
            </a:r>
            <a:r>
              <a:rPr lang="fr-FR" dirty="0" err="1" smtClean="0">
                <a:sym typeface="Symbol"/>
              </a:rPr>
              <a:t>is</a:t>
            </a:r>
            <a:r>
              <a:rPr lang="fr-FR" dirty="0" smtClean="0">
                <a:sym typeface="Symbol"/>
              </a:rPr>
              <a:t>                        -</a:t>
            </a:r>
            <a:r>
              <a:rPr lang="fr-FR" dirty="0" err="1" smtClean="0">
                <a:sym typeface="Symbol"/>
              </a:rPr>
              <a:t>approximate</a:t>
            </a:r>
            <a:r>
              <a:rPr lang="fr-FR" dirty="0" smtClean="0">
                <a:sym typeface="Symbol"/>
              </a:rPr>
              <a:t> in the </a:t>
            </a:r>
            <a:r>
              <a:rPr lang="fr-FR" dirty="0" err="1" smtClean="0">
                <a:sym typeface="Symbol"/>
              </a:rPr>
              <a:t>general</a:t>
            </a:r>
            <a:r>
              <a:rPr lang="fr-FR" dirty="0" smtClean="0">
                <a:sym typeface="Symbol"/>
              </a:rPr>
              <a:t> case.)</a:t>
            </a:r>
            <a:endParaRPr lang="fr-FR" sz="2400" dirty="0" smtClean="0">
              <a:sym typeface="Symbo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6" name="Accolade ouvrante 5"/>
          <p:cNvSpPr/>
          <p:nvPr/>
        </p:nvSpPr>
        <p:spPr bwMode="auto">
          <a:xfrm>
            <a:off x="600128" y="1595223"/>
            <a:ext cx="155448" cy="75365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95000" y="1556792"/>
            <a:ext cx="32733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fr-FR" sz="2200" dirty="0" smtClean="0">
                <a:sym typeface="Symbol"/>
              </a:rPr>
              <a:t>a(cycle </a:t>
            </a:r>
            <a:r>
              <a:rPr lang="fr-FR" sz="2200" dirty="0" err="1" smtClean="0">
                <a:sym typeface="Symbol"/>
              </a:rPr>
              <a:t>obtained</a:t>
            </a:r>
            <a:r>
              <a:rPr lang="fr-FR" sz="2200" dirty="0" smtClean="0">
                <a:sym typeface="Symbol"/>
              </a:rPr>
              <a:t>)   a(</a:t>
            </a:r>
            <a:r>
              <a:rPr lang="fr-FR" sz="2000" dirty="0" smtClean="0">
                <a:sym typeface="Symbol"/>
              </a:rPr>
              <a:t>M</a:t>
            </a:r>
            <a:r>
              <a:rPr lang="fr-FR" sz="2000" baseline="-25000" dirty="0" smtClean="0">
                <a:sym typeface="Symbol"/>
              </a:rPr>
              <a:t>a</a:t>
            </a:r>
            <a:r>
              <a:rPr lang="fr-FR" sz="2200" dirty="0" smtClean="0">
                <a:sym typeface="Symbol"/>
              </a:rPr>
              <a:t>)</a:t>
            </a:r>
            <a:endParaRPr lang="fr-FR" sz="2200" dirty="0">
              <a:sym typeface="Symbo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06727" y="1986349"/>
            <a:ext cx="33888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fr-FR" sz="2200" dirty="0" smtClean="0">
                <a:sym typeface="Symbol"/>
              </a:rPr>
              <a:t>b(cycle </a:t>
            </a:r>
            <a:r>
              <a:rPr lang="fr-FR" sz="2200" dirty="0" err="1" smtClean="0">
                <a:sym typeface="Symbol"/>
              </a:rPr>
              <a:t>obtained</a:t>
            </a:r>
            <a:r>
              <a:rPr lang="fr-FR" sz="2200" dirty="0" smtClean="0">
                <a:sym typeface="Symbol"/>
              </a:rPr>
              <a:t>)   b(</a:t>
            </a:r>
            <a:r>
              <a:rPr lang="fr-FR" sz="2000" dirty="0" smtClean="0">
                <a:sym typeface="Symbol"/>
              </a:rPr>
              <a:t>M</a:t>
            </a:r>
            <a:r>
              <a:rPr lang="fr-FR" sz="2000" baseline="-25000" dirty="0" smtClean="0">
                <a:sym typeface="Symbol"/>
              </a:rPr>
              <a:t>b</a:t>
            </a:r>
            <a:r>
              <a:rPr lang="fr-FR" sz="2200" dirty="0" smtClean="0">
                <a:sym typeface="Symbol"/>
              </a:rPr>
              <a:t>)</a:t>
            </a:r>
            <a:endParaRPr lang="fr-FR" sz="2200" dirty="0">
              <a:sym typeface="Symbol"/>
            </a:endParaRPr>
          </a:p>
        </p:txBody>
      </p:sp>
      <p:graphicFrame>
        <p:nvGraphicFramePr>
          <p:cNvPr id="12" name="Objet 11"/>
          <p:cNvGraphicFramePr>
            <a:graphicFrameLocks noChangeAspect="1"/>
          </p:cNvGraphicFramePr>
          <p:nvPr/>
        </p:nvGraphicFramePr>
        <p:xfrm>
          <a:off x="2351162" y="4149452"/>
          <a:ext cx="1428750" cy="647700"/>
        </p:xfrm>
        <a:graphic>
          <a:graphicData uri="http://schemas.openxmlformats.org/presentationml/2006/ole">
            <p:oleObj spid="_x0000_s163842" name="Équation" r:id="rId3" imgW="952200" imgH="431640" progId="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323528" y="1556792"/>
            <a:ext cx="8496944" cy="936104"/>
          </a:xfrm>
          <a:prstGeom prst="rect">
            <a:avLst/>
          </a:prstGeom>
          <a:solidFill>
            <a:srgbClr val="C646AE">
              <a:alpha val="25000"/>
            </a:srgbClr>
          </a:solidFill>
          <a:ln>
            <a:solidFill>
              <a:srgbClr val="C646AE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400" dirty="0" err="1" smtClean="0">
                <a:sym typeface="Symbol"/>
              </a:rPr>
              <a:t>Property</a:t>
            </a:r>
            <a:r>
              <a:rPr lang="fr-FR" sz="2400" dirty="0" smtClean="0">
                <a:sym typeface="Symbol"/>
              </a:rPr>
              <a:t>: 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This </a:t>
            </a:r>
            <a:r>
              <a:rPr lang="fr-FR" sz="2400" dirty="0" err="1" smtClean="0">
                <a:solidFill>
                  <a:srgbClr val="450FDF"/>
                </a:solidFill>
                <a:sym typeface="Symbol"/>
              </a:rPr>
              <a:t>algorithm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450FDF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  3/8-</a:t>
            </a:r>
            <a:r>
              <a:rPr lang="fr-FR" sz="2400" dirty="0" err="1" smtClean="0">
                <a:solidFill>
                  <a:srgbClr val="450FDF"/>
                </a:solidFill>
                <a:sym typeface="Symbol"/>
              </a:rPr>
              <a:t>approximate</a:t>
            </a:r>
            <a:r>
              <a:rPr lang="fr-FR" sz="2400" dirty="0" smtClean="0">
                <a:sym typeface="Symbol"/>
              </a:rPr>
              <a:t>.</a:t>
            </a:r>
          </a:p>
          <a:p>
            <a:pPr>
              <a:buNone/>
            </a:pPr>
            <a:endParaRPr lang="fr-FR" sz="1000" dirty="0" smtClean="0">
              <a:sym typeface="Symbol"/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450FDF"/>
                </a:solidFill>
                <a:sym typeface="Symbol"/>
              </a:rPr>
              <a:t>Proof: </a:t>
            </a:r>
            <a:r>
              <a:rPr lang="fr-FR" sz="2400" dirty="0" err="1" smtClean="0">
                <a:sym typeface="Symbol"/>
              </a:rPr>
              <a:t>We</a:t>
            </a:r>
            <a:r>
              <a:rPr lang="fr-FR" sz="2400" dirty="0" smtClean="0">
                <a:sym typeface="Symbol"/>
              </a:rPr>
              <a:t> show </a:t>
            </a:r>
            <a:r>
              <a:rPr lang="fr-FR" sz="2400" dirty="0" err="1" smtClean="0">
                <a:sym typeface="Symbol"/>
              </a:rPr>
              <a:t>that</a:t>
            </a:r>
            <a:r>
              <a:rPr lang="fr-FR" sz="2400" dirty="0" smtClean="0">
                <a:sym typeface="Symbol"/>
              </a:rPr>
              <a:t> 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a(output) </a:t>
            </a:r>
            <a:r>
              <a:rPr lang="fr-FR" sz="2400" b="1" dirty="0" smtClean="0">
                <a:solidFill>
                  <a:srgbClr val="450FDF"/>
                </a:solidFill>
                <a:sym typeface="Symbol"/>
              </a:rPr>
              <a:t> 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3/4 a(M</a:t>
            </a:r>
            <a:r>
              <a:rPr lang="fr-FR" sz="2400" baseline="-25000" dirty="0" smtClean="0">
                <a:solidFill>
                  <a:srgbClr val="450FDF"/>
                </a:solidFill>
                <a:sym typeface="Symbol"/>
              </a:rPr>
              <a:t>a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) </a:t>
            </a:r>
            <a:r>
              <a:rPr lang="fr-FR" sz="2400" dirty="0" smtClean="0">
                <a:sym typeface="Symbol"/>
              </a:rPr>
              <a:t>(</a:t>
            </a:r>
            <a:r>
              <a:rPr lang="fr-FR" sz="2400" dirty="0" err="1" smtClean="0">
                <a:sym typeface="Symbol"/>
              </a:rPr>
              <a:t>same</a:t>
            </a:r>
            <a:r>
              <a:rPr lang="fr-FR" sz="2400" dirty="0" smtClean="0">
                <a:sym typeface="Symbol"/>
              </a:rPr>
              <a:t> for b).</a:t>
            </a:r>
          </a:p>
          <a:p>
            <a:pPr>
              <a:buNone/>
            </a:pPr>
            <a:r>
              <a:rPr lang="fr-FR" sz="10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fr-FR" sz="2400" dirty="0" smtClean="0">
                <a:sym typeface="Symbol"/>
              </a:rPr>
              <a:t>If </a:t>
            </a:r>
            <a:r>
              <a:rPr lang="fr-FR" sz="2400" dirty="0" err="1" smtClean="0">
                <a:sym typeface="Symbol"/>
              </a:rPr>
              <a:t>at</a:t>
            </a:r>
            <a:r>
              <a:rPr lang="fr-FR" sz="2400" dirty="0" smtClean="0">
                <a:sym typeface="Symbol"/>
              </a:rPr>
              <a:t> the end of </a:t>
            </a:r>
            <a:r>
              <a:rPr lang="fr-FR" sz="2400" dirty="0" err="1" smtClean="0">
                <a:sym typeface="Symbol"/>
              </a:rPr>
              <a:t>Step</a:t>
            </a:r>
            <a:r>
              <a:rPr lang="fr-FR" sz="2400" dirty="0" smtClean="0">
                <a:sym typeface="Symbol"/>
              </a:rPr>
              <a:t> (1): </a:t>
            </a:r>
          </a:p>
          <a:p>
            <a:pPr>
              <a:buNone/>
            </a:pPr>
            <a:endParaRPr lang="fr-FR" sz="500" dirty="0" smtClean="0"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no cycle: </a:t>
            </a:r>
            <a:r>
              <a:rPr lang="fr-FR" sz="2400" dirty="0" smtClean="0">
                <a:sym typeface="Symbol"/>
              </a:rPr>
              <a:t>a(output) </a:t>
            </a:r>
            <a:r>
              <a:rPr lang="fr-FR" sz="2400" b="1" dirty="0" smtClean="0">
                <a:sym typeface="Symbol"/>
              </a:rPr>
              <a:t> 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a(M</a:t>
            </a:r>
            <a:r>
              <a:rPr lang="fr-FR" sz="2400" baseline="-25000" dirty="0" smtClean="0">
                <a:solidFill>
                  <a:srgbClr val="000000"/>
                </a:solidFill>
                <a:sym typeface="Symbol"/>
              </a:rPr>
              <a:t>a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) </a:t>
            </a:r>
          </a:p>
          <a:p>
            <a:pPr>
              <a:buNone/>
            </a:pPr>
            <a:endParaRPr lang="fr-FR" sz="5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one cycle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 lvl="1">
              <a:buFontTx/>
              <a:buChar char="-"/>
            </a:pPr>
            <a:r>
              <a:rPr lang="fr-FR" sz="2400" dirty="0" err="1" smtClean="0">
                <a:solidFill>
                  <a:srgbClr val="000000"/>
                </a:solidFill>
                <a:sym typeface="Symbol"/>
              </a:rPr>
              <a:t>with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 n </a:t>
            </a:r>
            <a:r>
              <a:rPr lang="fr-FR" sz="2400" dirty="0" err="1" smtClean="0">
                <a:solidFill>
                  <a:srgbClr val="000000"/>
                </a:solidFill>
                <a:sym typeface="Symbol"/>
              </a:rPr>
              <a:t>vertices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: </a:t>
            </a:r>
            <a:r>
              <a:rPr lang="fr-FR" sz="2400" dirty="0" smtClean="0">
                <a:solidFill>
                  <a:schemeClr val="tx1"/>
                </a:solidFill>
                <a:sym typeface="Symbol"/>
              </a:rPr>
              <a:t>a(output) </a:t>
            </a:r>
            <a:r>
              <a:rPr lang="fr-FR" sz="2400" b="1" dirty="0" smtClean="0">
                <a:solidFill>
                  <a:schemeClr val="tx1"/>
                </a:solidFill>
                <a:sym typeface="Symbol"/>
              </a:rPr>
              <a:t> </a:t>
            </a:r>
            <a:r>
              <a:rPr lang="fr-FR" sz="2400" dirty="0" smtClean="0">
                <a:solidFill>
                  <a:schemeClr val="tx1"/>
                </a:solidFill>
                <a:sym typeface="Symbol"/>
              </a:rPr>
              <a:t>a(M</a:t>
            </a:r>
            <a:r>
              <a:rPr lang="fr-FR" sz="2400" baseline="-25000" dirty="0" smtClean="0">
                <a:solidFill>
                  <a:srgbClr val="000000"/>
                </a:solidFill>
                <a:sym typeface="Symbol"/>
              </a:rPr>
              <a:t>a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) </a:t>
            </a:r>
          </a:p>
          <a:p>
            <a:pPr lvl="1">
              <a:buFontTx/>
              <a:buChar char="-"/>
            </a:pPr>
            <a:r>
              <a:rPr lang="fr-FR" sz="2400" dirty="0" err="1" smtClean="0">
                <a:solidFill>
                  <a:srgbClr val="000000"/>
                </a:solidFill>
                <a:sym typeface="Symbol"/>
              </a:rPr>
              <a:t>with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 (n-1) </a:t>
            </a:r>
            <a:r>
              <a:rPr lang="fr-FR" sz="2400" dirty="0" err="1" smtClean="0">
                <a:solidFill>
                  <a:srgbClr val="000000"/>
                </a:solidFill>
                <a:sym typeface="Symbol"/>
              </a:rPr>
              <a:t>vertices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: </a:t>
            </a:r>
            <a:endParaRPr lang="fr-FR" sz="2400" dirty="0" smtClean="0"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000000"/>
                </a:solidFill>
                <a:sym typeface="Symbol"/>
              </a:rPr>
              <a:t>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12</a:t>
            </a:r>
            <a:endParaRPr lang="fr-FR" dirty="0"/>
          </a:p>
        </p:txBody>
      </p:sp>
      <p:cxnSp>
        <p:nvCxnSpPr>
          <p:cNvPr id="5" name="Connecteur droit 4"/>
          <p:cNvCxnSpPr>
            <a:stCxn id="12" idx="2"/>
            <a:endCxn id="11" idx="0"/>
          </p:cNvCxnSpPr>
          <p:nvPr/>
        </p:nvCxnSpPr>
        <p:spPr bwMode="auto">
          <a:xfrm rot="10800000" flipV="1">
            <a:off x="4455246" y="4807164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Connecteur droit 5"/>
          <p:cNvCxnSpPr>
            <a:endCxn id="14" idx="1"/>
          </p:cNvCxnSpPr>
          <p:nvPr/>
        </p:nvCxnSpPr>
        <p:spPr bwMode="auto">
          <a:xfrm rot="16200000" flipH="1">
            <a:off x="5524868" y="4963559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>
            <a:endCxn id="16" idx="3"/>
          </p:cNvCxnSpPr>
          <p:nvPr/>
        </p:nvCxnSpPr>
        <p:spPr bwMode="auto">
          <a:xfrm flipV="1">
            <a:off x="4913593" y="6128825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>
            <a:stCxn id="13" idx="6"/>
          </p:cNvCxnSpPr>
          <p:nvPr/>
        </p:nvCxnSpPr>
        <p:spPr bwMode="auto">
          <a:xfrm flipH="1">
            <a:off x="4810459" y="4807165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onnecteur droit 8"/>
          <p:cNvCxnSpPr>
            <a:stCxn id="16" idx="3"/>
          </p:cNvCxnSpPr>
          <p:nvPr/>
        </p:nvCxnSpPr>
        <p:spPr bwMode="auto">
          <a:xfrm rot="5400000" flipH="1" flipV="1">
            <a:off x="5458911" y="5595481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necteur droit 9"/>
          <p:cNvCxnSpPr>
            <a:stCxn id="15" idx="1"/>
          </p:cNvCxnSpPr>
          <p:nvPr/>
        </p:nvCxnSpPr>
        <p:spPr bwMode="auto">
          <a:xfrm rot="16200000" flipV="1">
            <a:off x="4364995" y="5580113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409927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4747920" y="475657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5676614" y="475657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5962366" y="53995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4900320" y="611389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5605176" y="604245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6410191" y="58698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8" name="ZoneTexte 17"/>
          <p:cNvSpPr txBox="1"/>
          <p:nvPr/>
        </p:nvSpPr>
        <p:spPr>
          <a:xfrm>
            <a:off x="6500826" y="56851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000760" y="514351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572132" y="606006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</a:t>
            </a:r>
            <a:endParaRPr lang="fr-FR" dirty="0"/>
          </a:p>
        </p:txBody>
      </p:sp>
      <p:sp>
        <p:nvSpPr>
          <p:cNvPr id="21" name="Titre 1"/>
          <p:cNvSpPr txBox="1">
            <a:spLocks/>
          </p:cNvSpPr>
          <p:nvPr/>
        </p:nvSpPr>
        <p:spPr bwMode="auto">
          <a:xfrm>
            <a:off x="285720" y="1"/>
            <a:ext cx="857256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0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Triangular</a:t>
            </a:r>
            <a:r>
              <a:rPr lang="fr-FR" sz="3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30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inequality</a:t>
            </a:r>
            <a:r>
              <a:rPr lang="fr-FR" sz="3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on one objective (a)</a:t>
            </a:r>
          </a:p>
        </p:txBody>
      </p:sp>
      <p:cxnSp>
        <p:nvCxnSpPr>
          <p:cNvPr id="23" name="Connecteur droit 22"/>
          <p:cNvCxnSpPr/>
          <p:nvPr/>
        </p:nvCxnSpPr>
        <p:spPr>
          <a:xfrm>
            <a:off x="1475656" y="836712"/>
            <a:ext cx="766834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20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400" dirty="0" err="1" smtClean="0">
                <a:sym typeface="Symbol"/>
              </a:rPr>
              <a:t>Property</a:t>
            </a:r>
            <a:r>
              <a:rPr lang="fr-FR" sz="2400" dirty="0" smtClean="0">
                <a:sym typeface="Symbol"/>
              </a:rPr>
              <a:t>: 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This </a:t>
            </a:r>
            <a:r>
              <a:rPr lang="fr-FR" sz="2400" dirty="0" err="1" smtClean="0">
                <a:solidFill>
                  <a:srgbClr val="450FDF"/>
                </a:solidFill>
                <a:sym typeface="Symbol"/>
              </a:rPr>
              <a:t>algorithm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450FDF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  3/8-</a:t>
            </a:r>
            <a:r>
              <a:rPr lang="fr-FR" sz="2400" dirty="0" err="1" smtClean="0">
                <a:solidFill>
                  <a:srgbClr val="450FDF"/>
                </a:solidFill>
                <a:sym typeface="Symbol"/>
              </a:rPr>
              <a:t>approximate</a:t>
            </a:r>
            <a:r>
              <a:rPr lang="fr-FR" sz="2400" dirty="0" smtClean="0">
                <a:sym typeface="Symbol"/>
              </a:rPr>
              <a:t>.</a:t>
            </a:r>
          </a:p>
          <a:p>
            <a:pPr>
              <a:buNone/>
            </a:pPr>
            <a:endParaRPr lang="fr-FR" sz="1000" dirty="0" smtClean="0">
              <a:sym typeface="Symbol"/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450FDF"/>
                </a:solidFill>
                <a:sym typeface="Symbol"/>
              </a:rPr>
              <a:t>Proof: </a:t>
            </a:r>
            <a:r>
              <a:rPr lang="fr-FR" sz="2400" dirty="0" err="1" smtClean="0">
                <a:sym typeface="Symbol"/>
              </a:rPr>
              <a:t>We</a:t>
            </a:r>
            <a:r>
              <a:rPr lang="fr-FR" sz="2400" dirty="0" smtClean="0">
                <a:sym typeface="Symbol"/>
              </a:rPr>
              <a:t> show </a:t>
            </a:r>
            <a:r>
              <a:rPr lang="fr-FR" sz="2400" dirty="0" err="1" smtClean="0">
                <a:sym typeface="Symbol"/>
              </a:rPr>
              <a:t>that</a:t>
            </a:r>
            <a:r>
              <a:rPr lang="fr-FR" sz="2400" dirty="0" smtClean="0">
                <a:sym typeface="Symbol"/>
              </a:rPr>
              <a:t> 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a(output) </a:t>
            </a:r>
            <a:r>
              <a:rPr lang="fr-FR" sz="2400" b="1" dirty="0" smtClean="0">
                <a:solidFill>
                  <a:srgbClr val="450FDF"/>
                </a:solidFill>
                <a:sym typeface="Symbol"/>
              </a:rPr>
              <a:t> 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3/4 a(M</a:t>
            </a:r>
            <a:r>
              <a:rPr lang="fr-FR" sz="2400" baseline="-25000" dirty="0" smtClean="0">
                <a:solidFill>
                  <a:srgbClr val="450FDF"/>
                </a:solidFill>
                <a:sym typeface="Symbol"/>
              </a:rPr>
              <a:t>a</a:t>
            </a:r>
            <a:r>
              <a:rPr lang="fr-FR" sz="2400" dirty="0" smtClean="0">
                <a:solidFill>
                  <a:srgbClr val="450FDF"/>
                </a:solidFill>
                <a:sym typeface="Symbol"/>
              </a:rPr>
              <a:t>) </a:t>
            </a:r>
            <a:r>
              <a:rPr lang="fr-FR" sz="2400" dirty="0" smtClean="0">
                <a:sym typeface="Symbol"/>
              </a:rPr>
              <a:t>(</a:t>
            </a:r>
            <a:r>
              <a:rPr lang="fr-FR" sz="2400" dirty="0" err="1" smtClean="0">
                <a:sym typeface="Symbol"/>
              </a:rPr>
              <a:t>same</a:t>
            </a:r>
            <a:r>
              <a:rPr lang="fr-FR" sz="2400" dirty="0" smtClean="0">
                <a:sym typeface="Symbol"/>
              </a:rPr>
              <a:t> for b).</a:t>
            </a:r>
          </a:p>
          <a:p>
            <a:pPr>
              <a:buNone/>
            </a:pPr>
            <a:r>
              <a:rPr lang="fr-FR" sz="10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fr-FR" sz="2400" dirty="0" smtClean="0">
                <a:sym typeface="Symbol"/>
              </a:rPr>
              <a:t>If </a:t>
            </a:r>
            <a:r>
              <a:rPr lang="fr-FR" sz="2400" dirty="0" err="1" smtClean="0">
                <a:sym typeface="Symbol"/>
              </a:rPr>
              <a:t>at</a:t>
            </a:r>
            <a:r>
              <a:rPr lang="fr-FR" sz="2400" dirty="0" smtClean="0">
                <a:sym typeface="Symbol"/>
              </a:rPr>
              <a:t> the end of </a:t>
            </a:r>
            <a:r>
              <a:rPr lang="fr-FR" sz="2400" dirty="0" err="1" smtClean="0">
                <a:sym typeface="Symbol"/>
              </a:rPr>
              <a:t>Step</a:t>
            </a:r>
            <a:r>
              <a:rPr lang="fr-FR" sz="2400" dirty="0" smtClean="0">
                <a:sym typeface="Symbol"/>
              </a:rPr>
              <a:t> (1): </a:t>
            </a:r>
          </a:p>
          <a:p>
            <a:pPr>
              <a:buNone/>
            </a:pPr>
            <a:endParaRPr lang="fr-FR" sz="500" dirty="0" smtClean="0"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no cycle: </a:t>
            </a:r>
            <a:r>
              <a:rPr lang="fr-FR" sz="2400" dirty="0" smtClean="0">
                <a:sym typeface="Symbol"/>
              </a:rPr>
              <a:t>a(output) </a:t>
            </a:r>
            <a:r>
              <a:rPr lang="fr-FR" sz="2400" b="1" dirty="0" smtClean="0">
                <a:sym typeface="Symbol"/>
              </a:rPr>
              <a:t> 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a(M</a:t>
            </a:r>
            <a:r>
              <a:rPr lang="fr-FR" sz="2400" baseline="-25000" dirty="0" smtClean="0">
                <a:solidFill>
                  <a:srgbClr val="000000"/>
                </a:solidFill>
                <a:sym typeface="Symbol"/>
              </a:rPr>
              <a:t>a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) </a:t>
            </a:r>
          </a:p>
          <a:p>
            <a:pPr>
              <a:buNone/>
            </a:pPr>
            <a:endParaRPr lang="fr-FR" sz="5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one cycle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 lvl="1">
              <a:buFontTx/>
              <a:buChar char="-"/>
            </a:pPr>
            <a:r>
              <a:rPr lang="fr-FR" sz="2400" dirty="0" err="1" smtClean="0">
                <a:solidFill>
                  <a:srgbClr val="000000"/>
                </a:solidFill>
                <a:sym typeface="Symbol"/>
              </a:rPr>
              <a:t>with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 n </a:t>
            </a:r>
            <a:r>
              <a:rPr lang="fr-FR" sz="2400" dirty="0" err="1" smtClean="0">
                <a:solidFill>
                  <a:srgbClr val="000000"/>
                </a:solidFill>
                <a:sym typeface="Symbol"/>
              </a:rPr>
              <a:t>vertices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: </a:t>
            </a:r>
            <a:r>
              <a:rPr lang="fr-FR" sz="2400" dirty="0" smtClean="0">
                <a:solidFill>
                  <a:schemeClr val="tx1"/>
                </a:solidFill>
                <a:sym typeface="Symbol"/>
              </a:rPr>
              <a:t>a(output) </a:t>
            </a:r>
            <a:r>
              <a:rPr lang="fr-FR" sz="2400" b="1" dirty="0" smtClean="0">
                <a:solidFill>
                  <a:schemeClr val="tx1"/>
                </a:solidFill>
                <a:sym typeface="Symbol"/>
              </a:rPr>
              <a:t> </a:t>
            </a:r>
            <a:r>
              <a:rPr lang="fr-FR" sz="2400" dirty="0" smtClean="0">
                <a:solidFill>
                  <a:schemeClr val="tx1"/>
                </a:solidFill>
                <a:sym typeface="Symbol"/>
              </a:rPr>
              <a:t>a(M</a:t>
            </a:r>
            <a:r>
              <a:rPr lang="fr-FR" sz="2400" baseline="-25000" dirty="0" smtClean="0">
                <a:solidFill>
                  <a:srgbClr val="000000"/>
                </a:solidFill>
                <a:sym typeface="Symbol"/>
              </a:rPr>
              <a:t>a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) </a:t>
            </a:r>
          </a:p>
          <a:p>
            <a:pPr lvl="1">
              <a:buFontTx/>
              <a:buChar char="-"/>
            </a:pPr>
            <a:r>
              <a:rPr lang="fr-FR" sz="2400" dirty="0" err="1" smtClean="0">
                <a:solidFill>
                  <a:srgbClr val="000000"/>
                </a:solidFill>
                <a:sym typeface="Symbol"/>
              </a:rPr>
              <a:t>with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 (n-1) </a:t>
            </a:r>
            <a:r>
              <a:rPr lang="fr-FR" sz="2400" dirty="0" err="1" smtClean="0">
                <a:solidFill>
                  <a:srgbClr val="000000"/>
                </a:solidFill>
                <a:sym typeface="Symbol"/>
              </a:rPr>
              <a:t>vertices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: </a:t>
            </a:r>
            <a:endParaRPr lang="fr-FR" sz="2400" dirty="0" smtClean="0"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000000"/>
                </a:solidFill>
                <a:sym typeface="Symbol"/>
              </a:rPr>
              <a:t> 		</a:t>
            </a:r>
            <a:r>
              <a:rPr lang="fr-FR" sz="2400" dirty="0" smtClean="0">
                <a:sym typeface="Symbol"/>
              </a:rPr>
              <a:t>a(output) </a:t>
            </a:r>
            <a:r>
              <a:rPr lang="fr-FR" sz="2400" b="1" dirty="0" smtClean="0">
                <a:sym typeface="Symbol"/>
              </a:rPr>
              <a:t> </a:t>
            </a:r>
            <a:r>
              <a:rPr lang="fr-FR" sz="2400" dirty="0" smtClean="0">
                <a:sym typeface="Symbol"/>
              </a:rPr>
              <a:t>a(M</a:t>
            </a:r>
            <a:r>
              <a:rPr lang="fr-FR" sz="2400" baseline="-25000" dirty="0" smtClean="0">
                <a:solidFill>
                  <a:srgbClr val="000000"/>
                </a:solidFill>
                <a:sym typeface="Symbol"/>
              </a:rPr>
              <a:t>a</a:t>
            </a:r>
            <a:r>
              <a:rPr lang="fr-FR" sz="2400" dirty="0" smtClean="0">
                <a:solidFill>
                  <a:srgbClr val="000000"/>
                </a:solidFill>
                <a:sym typeface="Symbol"/>
              </a:rPr>
              <a:t>)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12</a:t>
            </a:r>
            <a:endParaRPr lang="fr-FR" dirty="0"/>
          </a:p>
        </p:txBody>
      </p:sp>
      <p:cxnSp>
        <p:nvCxnSpPr>
          <p:cNvPr id="5" name="Connecteur droit 4"/>
          <p:cNvCxnSpPr>
            <a:stCxn id="12" idx="2"/>
            <a:endCxn id="11" idx="0"/>
          </p:cNvCxnSpPr>
          <p:nvPr/>
        </p:nvCxnSpPr>
        <p:spPr bwMode="auto">
          <a:xfrm rot="10800000" flipV="1">
            <a:off x="4455246" y="4807164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Connecteur droit 5"/>
          <p:cNvCxnSpPr>
            <a:endCxn id="14" idx="1"/>
          </p:cNvCxnSpPr>
          <p:nvPr/>
        </p:nvCxnSpPr>
        <p:spPr bwMode="auto">
          <a:xfrm rot="16200000" flipH="1">
            <a:off x="5524868" y="4963559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>
            <a:endCxn id="16" idx="3"/>
          </p:cNvCxnSpPr>
          <p:nvPr/>
        </p:nvCxnSpPr>
        <p:spPr bwMode="auto">
          <a:xfrm flipV="1">
            <a:off x="4913593" y="6128825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>
            <a:stCxn id="13" idx="6"/>
          </p:cNvCxnSpPr>
          <p:nvPr/>
        </p:nvCxnSpPr>
        <p:spPr bwMode="auto">
          <a:xfrm flipH="1">
            <a:off x="4810459" y="4807165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necteur droit 9"/>
          <p:cNvCxnSpPr>
            <a:stCxn id="15" idx="1"/>
          </p:cNvCxnSpPr>
          <p:nvPr/>
        </p:nvCxnSpPr>
        <p:spPr bwMode="auto">
          <a:xfrm rot="16200000" flipV="1">
            <a:off x="4364995" y="5580113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409927" y="547095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4747920" y="475657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5676614" y="475657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5962366" y="53995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4900320" y="611389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5605176" y="604245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6410191" y="58698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18" name="Connecteur droit 17"/>
          <p:cNvCxnSpPr>
            <a:endCxn id="14" idx="5"/>
          </p:cNvCxnSpPr>
          <p:nvPr/>
        </p:nvCxnSpPr>
        <p:spPr bwMode="auto">
          <a:xfrm rot="16200000" flipV="1">
            <a:off x="6032989" y="5492623"/>
            <a:ext cx="383943" cy="37046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17" idx="3"/>
            <a:endCxn id="16" idx="6"/>
          </p:cNvCxnSpPr>
          <p:nvPr/>
        </p:nvCxnSpPr>
        <p:spPr bwMode="auto">
          <a:xfrm rot="5400000">
            <a:off x="5991212" y="5660797"/>
            <a:ext cx="136852" cy="72765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ZoneTexte 18"/>
          <p:cNvSpPr txBox="1"/>
          <p:nvPr/>
        </p:nvSpPr>
        <p:spPr>
          <a:xfrm>
            <a:off x="6500826" y="56851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000760" y="514351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572132" y="606006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</a:t>
            </a:r>
            <a:endParaRPr lang="fr-FR" dirty="0"/>
          </a:p>
        </p:txBody>
      </p:sp>
      <p:sp>
        <p:nvSpPr>
          <p:cNvPr id="24" name="Titre 1"/>
          <p:cNvSpPr txBox="1">
            <a:spLocks/>
          </p:cNvSpPr>
          <p:nvPr/>
        </p:nvSpPr>
        <p:spPr bwMode="auto">
          <a:xfrm>
            <a:off x="285720" y="1"/>
            <a:ext cx="857256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0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Triangular</a:t>
            </a:r>
            <a:r>
              <a:rPr lang="fr-FR" sz="3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30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inequality</a:t>
            </a:r>
            <a:r>
              <a:rPr lang="fr-FR" sz="3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on one objective (a)</a:t>
            </a:r>
          </a:p>
        </p:txBody>
      </p:sp>
      <p:cxnSp>
        <p:nvCxnSpPr>
          <p:cNvPr id="25" name="Connecteur droit 24"/>
          <p:cNvCxnSpPr/>
          <p:nvPr/>
        </p:nvCxnSpPr>
        <p:spPr>
          <a:xfrm>
            <a:off x="1475656" y="836712"/>
            <a:ext cx="766834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2" descr="http://www-sysdef.lip6.fr/~spanjaard/coca/pmwiki/pub/images/laur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3462" y="2492896"/>
            <a:ext cx="875042" cy="1333904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                        Jérôme and Multi-Objective </a:t>
            </a:r>
            <a:r>
              <a:rPr lang="fr-FR" sz="2800" dirty="0" err="1" smtClean="0"/>
              <a:t>optimization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7272808" cy="53285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1800" dirty="0" smtClean="0">
                <a:solidFill>
                  <a:srgbClr val="F87024"/>
                </a:solidFill>
              </a:rPr>
              <a:t>		    First </a:t>
            </a:r>
            <a:r>
              <a:rPr lang="fr-FR" sz="1800" dirty="0" err="1" smtClean="0">
                <a:solidFill>
                  <a:srgbClr val="F87024"/>
                </a:solidFill>
              </a:rPr>
              <a:t>paper</a:t>
            </a:r>
            <a:r>
              <a:rPr lang="fr-FR" sz="1800" dirty="0" smtClean="0">
                <a:solidFill>
                  <a:srgbClr val="F87024"/>
                </a:solidFill>
              </a:rPr>
              <a:t> :</a:t>
            </a:r>
            <a:endParaRPr lang="fr-FR" sz="2000" i="1" dirty="0" smtClean="0">
              <a:solidFill>
                <a:srgbClr val="F87024"/>
              </a:solidFill>
            </a:endParaRPr>
          </a:p>
          <a:p>
            <a:pPr lvl="2"/>
            <a:r>
              <a:rPr lang="fr-FR" sz="1800" dirty="0" smtClean="0"/>
              <a:t>(Non)-</a:t>
            </a:r>
            <a:r>
              <a:rPr lang="fr-FR" sz="1800" dirty="0" err="1" smtClean="0"/>
              <a:t>Approximability</a:t>
            </a:r>
            <a:r>
              <a:rPr lang="fr-FR" sz="1800" dirty="0" smtClean="0"/>
              <a:t> for the Multi-</a:t>
            </a:r>
            <a:r>
              <a:rPr lang="fr-FR" sz="1800" dirty="0" err="1" smtClean="0"/>
              <a:t>criteria</a:t>
            </a:r>
            <a:r>
              <a:rPr lang="fr-FR" sz="1800" dirty="0" smtClean="0"/>
              <a:t> TSP(1, 2). </a:t>
            </a:r>
            <a:br>
              <a:rPr lang="fr-FR" sz="1800" dirty="0" smtClean="0"/>
            </a:br>
            <a:r>
              <a:rPr lang="fr-FR" sz="1300" dirty="0" smtClean="0">
                <a:solidFill>
                  <a:srgbClr val="007E39"/>
                </a:solidFill>
              </a:rPr>
              <a:t>E. </a:t>
            </a:r>
            <a:r>
              <a:rPr lang="fr-FR" sz="1300" dirty="0" err="1" smtClean="0">
                <a:solidFill>
                  <a:srgbClr val="007E39"/>
                </a:solidFill>
              </a:rPr>
              <a:t>Angel, E. Bampis, L. Gourvès</a:t>
            </a:r>
            <a:r>
              <a:rPr lang="fr-FR" sz="1300" dirty="0" smtClean="0">
                <a:solidFill>
                  <a:srgbClr val="007E39"/>
                </a:solidFill>
              </a:rPr>
              <a:t>, JM </a:t>
            </a:r>
            <a:r>
              <a:rPr lang="fr-FR" sz="1300" dirty="0" smtClean="0">
                <a:solidFill>
                  <a:srgbClr val="450FDF"/>
                </a:solidFill>
                <a:hlinkClick r:id="rId3"/>
              </a:rPr>
              <a:t>[FCT 2005].</a:t>
            </a:r>
          </a:p>
          <a:p>
            <a:endParaRPr lang="fr-FR" sz="1300" dirty="0" smtClean="0">
              <a:solidFill>
                <a:srgbClr val="450FDF"/>
              </a:solidFill>
            </a:endParaRPr>
          </a:p>
          <a:p>
            <a:endParaRPr lang="fr-FR" sz="1300" dirty="0" smtClean="0">
              <a:solidFill>
                <a:srgbClr val="450FDF"/>
              </a:solidFill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F87024"/>
                </a:solidFill>
              </a:rPr>
              <a:t>ANR </a:t>
            </a:r>
            <a:r>
              <a:rPr lang="fr-FR" sz="1800" dirty="0" smtClean="0">
                <a:solidFill>
                  <a:srgbClr val="F87024"/>
                </a:solidFill>
              </a:rPr>
              <a:t>Guépard </a:t>
            </a:r>
            <a:r>
              <a:rPr lang="fr-FR" sz="1800" dirty="0" smtClean="0">
                <a:solidFill>
                  <a:srgbClr val="F87024"/>
                </a:solidFill>
              </a:rPr>
              <a:t>(2009-2013</a:t>
            </a:r>
            <a:r>
              <a:rPr lang="fr-FR" sz="1800" dirty="0" smtClean="0">
                <a:solidFill>
                  <a:srgbClr val="F87024"/>
                </a:solidFill>
              </a:rPr>
              <a:t>):</a:t>
            </a:r>
          </a:p>
          <a:p>
            <a:pPr>
              <a:buNone/>
            </a:pPr>
            <a:r>
              <a:rPr lang="en-US" sz="1500" dirty="0" smtClean="0">
                <a:solidFill>
                  <a:srgbClr val="F87024"/>
                </a:solidFill>
              </a:rPr>
              <a:t>(</a:t>
            </a:r>
            <a:r>
              <a:rPr lang="en-US" sz="1500" dirty="0" err="1" smtClean="0">
                <a:solidFill>
                  <a:srgbClr val="F87024"/>
                </a:solidFill>
              </a:rPr>
              <a:t>GUaranteed</a:t>
            </a:r>
            <a:r>
              <a:rPr lang="en-US" sz="1500" dirty="0" smtClean="0">
                <a:solidFill>
                  <a:srgbClr val="F87024"/>
                </a:solidFill>
              </a:rPr>
              <a:t> Efficiency for </a:t>
            </a:r>
            <a:r>
              <a:rPr lang="en-US" sz="1500" dirty="0" err="1" smtClean="0">
                <a:solidFill>
                  <a:srgbClr val="F87024"/>
                </a:solidFill>
              </a:rPr>
              <a:t>PAReto</a:t>
            </a:r>
            <a:r>
              <a:rPr lang="en-US" sz="1500" dirty="0" smtClean="0">
                <a:solidFill>
                  <a:srgbClr val="F87024"/>
                </a:solidFill>
              </a:rPr>
              <a:t> optimal solutions Determination)</a:t>
            </a:r>
            <a:endParaRPr lang="fr-FR" sz="1500" dirty="0" smtClean="0">
              <a:solidFill>
                <a:srgbClr val="F87024"/>
              </a:solidFill>
            </a:endParaRPr>
          </a:p>
          <a:p>
            <a:r>
              <a:rPr lang="fr-FR" sz="1800" dirty="0" smtClean="0"/>
              <a:t>Bi-objective </a:t>
            </a:r>
            <a:r>
              <a:rPr lang="fr-FR" sz="1800" dirty="0" err="1" smtClean="0"/>
              <a:t>matchings</a:t>
            </a:r>
            <a:r>
              <a:rPr lang="fr-FR" sz="1800" dirty="0" smtClean="0"/>
              <a:t> </a:t>
            </a:r>
            <a:r>
              <a:rPr lang="fr-FR" sz="1800" dirty="0" err="1" smtClean="0"/>
              <a:t>with</a:t>
            </a:r>
            <a:r>
              <a:rPr lang="fr-FR" sz="1800" dirty="0" smtClean="0"/>
              <a:t> the triangle </a:t>
            </a:r>
            <a:r>
              <a:rPr lang="fr-FR" sz="1800" dirty="0" err="1" smtClean="0"/>
              <a:t>inequality</a:t>
            </a:r>
            <a:r>
              <a:rPr lang="fr-FR" sz="2000" i="1" dirty="0" smtClean="0">
                <a:solidFill>
                  <a:prstClr val="black"/>
                </a:solidFill>
              </a:rPr>
              <a:t>. </a:t>
            </a:r>
            <a:r>
              <a:rPr lang="fr-FR" sz="1300" dirty="0" smtClean="0">
                <a:solidFill>
                  <a:srgbClr val="007E39"/>
                </a:solidFill>
              </a:rPr>
              <a:t>L. </a:t>
            </a:r>
            <a:r>
              <a:rPr lang="fr-FR" sz="1300" dirty="0" err="1" smtClean="0">
                <a:solidFill>
                  <a:srgbClr val="007E39"/>
                </a:solidFill>
              </a:rPr>
              <a:t>Gourvès</a:t>
            </a:r>
            <a:r>
              <a:rPr lang="fr-FR" sz="1300" dirty="0" smtClean="0">
                <a:solidFill>
                  <a:srgbClr val="007E39"/>
                </a:solidFill>
              </a:rPr>
              <a:t>, JM, F. </a:t>
            </a:r>
            <a:r>
              <a:rPr lang="fr-FR" sz="1300" dirty="0" err="1" smtClean="0">
                <a:solidFill>
                  <a:srgbClr val="007E39"/>
                </a:solidFill>
              </a:rPr>
              <a:t>Pascual</a:t>
            </a:r>
            <a:r>
              <a:rPr lang="fr-FR" sz="1300" dirty="0" smtClean="0">
                <a:solidFill>
                  <a:srgbClr val="007E39"/>
                </a:solidFill>
              </a:rPr>
              <a:t>, </a:t>
            </a:r>
            <a:br>
              <a:rPr lang="fr-FR" sz="1300" dirty="0" smtClean="0">
                <a:solidFill>
                  <a:srgbClr val="007E39"/>
                </a:solidFill>
              </a:rPr>
            </a:br>
            <a:r>
              <a:rPr lang="fr-FR" sz="1300" dirty="0" smtClean="0">
                <a:solidFill>
                  <a:srgbClr val="007E39"/>
                </a:solidFill>
              </a:rPr>
              <a:t>D. </a:t>
            </a:r>
            <a:r>
              <a:rPr lang="fr-FR" sz="1300" dirty="0" err="1" smtClean="0">
                <a:solidFill>
                  <a:srgbClr val="007E39"/>
                </a:solidFill>
              </a:rPr>
              <a:t>Vanderpooten</a:t>
            </a:r>
            <a:r>
              <a:rPr lang="fr-FR" sz="2000" i="1" dirty="0" smtClean="0">
                <a:solidFill>
                  <a:prstClr val="black"/>
                </a:solidFill>
              </a:rPr>
              <a:t> </a:t>
            </a:r>
            <a:r>
              <a:rPr lang="fr-FR" sz="1300" dirty="0" smtClean="0">
                <a:solidFill>
                  <a:srgbClr val="450FDF"/>
                </a:solidFill>
              </a:rPr>
              <a:t>[</a:t>
            </a:r>
            <a:r>
              <a:rPr lang="fr-FR" sz="1300" dirty="0" err="1" smtClean="0">
                <a:solidFill>
                  <a:srgbClr val="450FDF"/>
                </a:solidFill>
                <a:hlinkClick r:id="rId3"/>
              </a:rPr>
              <a:t>Theor</a:t>
            </a:r>
            <a:r>
              <a:rPr lang="fr-FR" sz="1300" dirty="0" smtClean="0">
                <a:solidFill>
                  <a:srgbClr val="450FDF"/>
                </a:solidFill>
                <a:hlinkClick r:id="rId3"/>
              </a:rPr>
              <a:t>. Comput. Science 2017]</a:t>
            </a:r>
            <a:r>
              <a:rPr lang="fr-FR" sz="1300" dirty="0" smtClean="0">
                <a:solidFill>
                  <a:srgbClr val="450FDF"/>
                </a:solidFill>
              </a:rPr>
              <a:t>.</a:t>
            </a:r>
            <a:endParaRPr lang="fr-FR" sz="2000" i="1" dirty="0" smtClean="0">
              <a:solidFill>
                <a:prstClr val="black"/>
              </a:solidFill>
            </a:endParaRPr>
          </a:p>
          <a:p>
            <a:r>
              <a:rPr lang="fr-FR" sz="1800" dirty="0" smtClean="0"/>
              <a:t>Approximation </a:t>
            </a:r>
            <a:r>
              <a:rPr lang="fr-FR" sz="1800" dirty="0" err="1" smtClean="0"/>
              <a:t>with</a:t>
            </a:r>
            <a:r>
              <a:rPr lang="fr-FR" sz="1800" dirty="0" smtClean="0"/>
              <a:t> a </a:t>
            </a:r>
            <a:r>
              <a:rPr lang="fr-FR" sz="1800" dirty="0" err="1" smtClean="0"/>
              <a:t>fixed</a:t>
            </a:r>
            <a:r>
              <a:rPr lang="fr-FR" sz="1800" dirty="0" smtClean="0"/>
              <a:t> </a:t>
            </a:r>
            <a:r>
              <a:rPr lang="fr-FR" sz="1800" dirty="0" err="1" smtClean="0"/>
              <a:t>number</a:t>
            </a:r>
            <a:r>
              <a:rPr lang="fr-FR" sz="1800" dirty="0" smtClean="0"/>
              <a:t> of solutions of </a:t>
            </a:r>
            <a:r>
              <a:rPr lang="fr-FR" sz="1800" dirty="0" err="1" smtClean="0"/>
              <a:t>some</a:t>
            </a:r>
            <a:r>
              <a:rPr lang="fr-FR" sz="1800" dirty="0" smtClean="0"/>
              <a:t> </a:t>
            </a:r>
            <a:r>
              <a:rPr lang="fr-FR" sz="1800" dirty="0" err="1" smtClean="0"/>
              <a:t>multiobjective</a:t>
            </a:r>
            <a:r>
              <a:rPr lang="fr-FR" sz="1800" dirty="0" smtClean="0"/>
              <a:t> </a:t>
            </a:r>
            <a:r>
              <a:rPr lang="fr-FR" sz="1800" dirty="0" err="1" smtClean="0"/>
              <a:t>maximization</a:t>
            </a:r>
            <a:r>
              <a:rPr lang="fr-FR" sz="1800" dirty="0" smtClean="0"/>
              <a:t> </a:t>
            </a:r>
            <a:r>
              <a:rPr lang="fr-FR" sz="1800" dirty="0" err="1" smtClean="0"/>
              <a:t>problems</a:t>
            </a:r>
            <a:r>
              <a:rPr lang="fr-FR" sz="2000" i="1" dirty="0" smtClean="0"/>
              <a:t>. </a:t>
            </a:r>
            <a:r>
              <a:rPr lang="fr-FR" sz="1300" dirty="0" smtClean="0">
                <a:solidFill>
                  <a:srgbClr val="007E39"/>
                </a:solidFill>
              </a:rPr>
              <a:t>C. </a:t>
            </a:r>
            <a:r>
              <a:rPr lang="fr-FR" sz="1300" dirty="0" err="1" smtClean="0">
                <a:solidFill>
                  <a:srgbClr val="007E39"/>
                </a:solidFill>
              </a:rPr>
              <a:t>Bazgan</a:t>
            </a:r>
            <a:r>
              <a:rPr lang="fr-FR" sz="1300" dirty="0" smtClean="0">
                <a:solidFill>
                  <a:srgbClr val="007E39"/>
                </a:solidFill>
              </a:rPr>
              <a:t>, L. </a:t>
            </a:r>
            <a:r>
              <a:rPr lang="fr-FR" sz="1300" dirty="0" err="1" smtClean="0">
                <a:solidFill>
                  <a:srgbClr val="007E39"/>
                </a:solidFill>
              </a:rPr>
              <a:t>Gourvès</a:t>
            </a:r>
            <a:r>
              <a:rPr lang="fr-FR" sz="1300" dirty="0" smtClean="0">
                <a:solidFill>
                  <a:srgbClr val="007E39"/>
                </a:solidFill>
              </a:rPr>
              <a:t>, JM</a:t>
            </a:r>
            <a:r>
              <a:rPr lang="fr-FR" sz="2000" dirty="0" smtClean="0">
                <a:solidFill>
                  <a:srgbClr val="007E39"/>
                </a:solidFill>
              </a:rPr>
              <a:t> </a:t>
            </a:r>
            <a:r>
              <a:rPr lang="fr-FR" sz="1300" dirty="0" smtClean="0">
                <a:solidFill>
                  <a:srgbClr val="450FDF"/>
                </a:solidFill>
                <a:hlinkClick r:id="rId3"/>
              </a:rPr>
              <a:t>[</a:t>
            </a:r>
            <a:r>
              <a:rPr lang="fr-FR" sz="1300" dirty="0" smtClean="0">
                <a:solidFill>
                  <a:srgbClr val="450FDF"/>
                </a:solidFill>
                <a:hlinkClick r:id="rId4"/>
              </a:rPr>
              <a:t>J. </a:t>
            </a:r>
            <a:r>
              <a:rPr lang="fr-FR" sz="1300" dirty="0" err="1" smtClean="0">
                <a:solidFill>
                  <a:srgbClr val="450FDF"/>
                </a:solidFill>
                <a:hlinkClick r:id="rId4"/>
              </a:rPr>
              <a:t>Discrete</a:t>
            </a:r>
            <a:r>
              <a:rPr lang="fr-FR" sz="1300" dirty="0" smtClean="0">
                <a:solidFill>
                  <a:srgbClr val="450FDF"/>
                </a:solidFill>
                <a:hlinkClick r:id="rId4"/>
              </a:rPr>
              <a:t> </a:t>
            </a:r>
            <a:r>
              <a:rPr lang="fr-FR" sz="1300" dirty="0" err="1" smtClean="0">
                <a:solidFill>
                  <a:srgbClr val="450FDF"/>
                </a:solidFill>
                <a:hlinkClick r:id="rId4"/>
              </a:rPr>
              <a:t>Algorithms</a:t>
            </a:r>
            <a:r>
              <a:rPr lang="fr-FR" sz="1300" dirty="0" smtClean="0">
                <a:solidFill>
                  <a:srgbClr val="450FDF"/>
                </a:solidFill>
                <a:hlinkClick r:id="rId4"/>
              </a:rPr>
              <a:t> 2013]</a:t>
            </a:r>
            <a:r>
              <a:rPr lang="fr-FR" sz="1300" dirty="0" smtClean="0">
                <a:solidFill>
                  <a:srgbClr val="450FDF"/>
                </a:solidFill>
              </a:rPr>
              <a:t>.</a:t>
            </a:r>
          </a:p>
          <a:p>
            <a:r>
              <a:rPr lang="fr-FR" sz="1800" dirty="0" smtClean="0"/>
              <a:t>Single approximation for the </a:t>
            </a:r>
            <a:r>
              <a:rPr lang="fr-FR" sz="1800" dirty="0" err="1" smtClean="0"/>
              <a:t>biobjective</a:t>
            </a:r>
            <a:r>
              <a:rPr lang="fr-FR" sz="1800" dirty="0" smtClean="0"/>
              <a:t> Max TSP.</a:t>
            </a:r>
            <a:r>
              <a:rPr lang="fr-FR" sz="3200" i="1" dirty="0" smtClean="0">
                <a:solidFill>
                  <a:prstClr val="black"/>
                </a:solidFill>
              </a:rPr>
              <a:t> </a:t>
            </a:r>
            <a:r>
              <a:rPr lang="fr-FR" sz="1300" dirty="0" smtClean="0">
                <a:solidFill>
                  <a:srgbClr val="007E39"/>
                </a:solidFill>
              </a:rPr>
              <a:t>C. </a:t>
            </a:r>
            <a:r>
              <a:rPr lang="fr-FR" sz="1300" dirty="0" err="1" smtClean="0">
                <a:solidFill>
                  <a:srgbClr val="007E39"/>
                </a:solidFill>
              </a:rPr>
              <a:t>Bazgan</a:t>
            </a:r>
            <a:r>
              <a:rPr lang="fr-FR" sz="1300" dirty="0" smtClean="0">
                <a:solidFill>
                  <a:srgbClr val="007E39"/>
                </a:solidFill>
              </a:rPr>
              <a:t>, L. </a:t>
            </a:r>
            <a:r>
              <a:rPr lang="fr-FR" sz="1300" dirty="0" err="1" smtClean="0">
                <a:solidFill>
                  <a:srgbClr val="007E39"/>
                </a:solidFill>
              </a:rPr>
              <a:t>Gourvès</a:t>
            </a:r>
            <a:r>
              <a:rPr lang="fr-FR" sz="1300" dirty="0" smtClean="0">
                <a:solidFill>
                  <a:srgbClr val="007E39"/>
                </a:solidFill>
              </a:rPr>
              <a:t>, JM, F. </a:t>
            </a:r>
            <a:r>
              <a:rPr lang="fr-FR" sz="1300" dirty="0" err="1" smtClean="0">
                <a:solidFill>
                  <a:srgbClr val="007E39"/>
                </a:solidFill>
              </a:rPr>
              <a:t>Pascual</a:t>
            </a:r>
            <a:r>
              <a:rPr lang="fr-FR" sz="1300" dirty="0" smtClean="0">
                <a:solidFill>
                  <a:srgbClr val="007E39"/>
                </a:solidFill>
              </a:rPr>
              <a:t>, </a:t>
            </a:r>
            <a:r>
              <a:rPr lang="fr-FR" sz="1300" dirty="0" smtClean="0">
                <a:solidFill>
                  <a:srgbClr val="450FDF"/>
                </a:solidFill>
                <a:hlinkClick r:id="rId3"/>
              </a:rPr>
              <a:t>[</a:t>
            </a:r>
            <a:r>
              <a:rPr lang="fr-FR" sz="1300" dirty="0" err="1" smtClean="0">
                <a:solidFill>
                  <a:srgbClr val="450FDF"/>
                </a:solidFill>
                <a:hlinkClick r:id="rId3"/>
              </a:rPr>
              <a:t>Theor</a:t>
            </a:r>
            <a:r>
              <a:rPr lang="fr-FR" sz="1300" dirty="0" smtClean="0">
                <a:solidFill>
                  <a:srgbClr val="450FDF"/>
                </a:solidFill>
                <a:hlinkClick r:id="rId3"/>
              </a:rPr>
              <a:t>. Comput. Science 2013].</a:t>
            </a:r>
            <a:endParaRPr lang="fr-FR" sz="1300" dirty="0" smtClean="0">
              <a:solidFill>
                <a:srgbClr val="450FDF"/>
              </a:solidFill>
            </a:endParaRPr>
          </a:p>
          <a:p>
            <a:r>
              <a:rPr lang="fr-FR" sz="1800" dirty="0" err="1" smtClean="0"/>
              <a:t>Cooperation</a:t>
            </a:r>
            <a:r>
              <a:rPr lang="fr-FR" sz="1800" dirty="0" smtClean="0"/>
              <a:t> in </a:t>
            </a:r>
            <a:r>
              <a:rPr lang="fr-FR" sz="1800" dirty="0" err="1" smtClean="0"/>
              <a:t>multiorganization</a:t>
            </a:r>
            <a:r>
              <a:rPr lang="fr-FR" sz="1800" dirty="0" smtClean="0"/>
              <a:t> </a:t>
            </a:r>
            <a:r>
              <a:rPr lang="fr-FR" sz="1800" dirty="0" err="1" smtClean="0"/>
              <a:t>matching</a:t>
            </a:r>
            <a:r>
              <a:rPr lang="fr-FR" sz="2000" i="1" dirty="0" smtClean="0"/>
              <a:t>. </a:t>
            </a:r>
            <a:r>
              <a:rPr lang="fr-FR" sz="3200" i="1" dirty="0" smtClean="0">
                <a:solidFill>
                  <a:prstClr val="black"/>
                </a:solidFill>
              </a:rPr>
              <a:t> </a:t>
            </a:r>
            <a:r>
              <a:rPr lang="fr-FR" sz="1300" dirty="0" smtClean="0">
                <a:solidFill>
                  <a:srgbClr val="007E39"/>
                </a:solidFill>
              </a:rPr>
              <a:t>L. </a:t>
            </a:r>
            <a:r>
              <a:rPr lang="fr-FR" sz="1300" dirty="0" err="1" smtClean="0">
                <a:solidFill>
                  <a:srgbClr val="007E39"/>
                </a:solidFill>
              </a:rPr>
              <a:t>Gourvès</a:t>
            </a:r>
            <a:r>
              <a:rPr lang="fr-FR" sz="1300" dirty="0" smtClean="0">
                <a:solidFill>
                  <a:srgbClr val="007E39"/>
                </a:solidFill>
              </a:rPr>
              <a:t>, JM, F. </a:t>
            </a:r>
            <a:r>
              <a:rPr lang="fr-FR" sz="1300" dirty="0" err="1" smtClean="0">
                <a:solidFill>
                  <a:srgbClr val="007E39"/>
                </a:solidFill>
              </a:rPr>
              <a:t>Pascual</a:t>
            </a:r>
            <a:r>
              <a:rPr lang="fr-FR" sz="1300" dirty="0" smtClean="0">
                <a:solidFill>
                  <a:srgbClr val="007E39"/>
                </a:solidFill>
              </a:rPr>
              <a:t> </a:t>
            </a:r>
            <a:r>
              <a:rPr lang="fr-FR" sz="1300" dirty="0" smtClean="0">
                <a:solidFill>
                  <a:srgbClr val="450FDF"/>
                </a:solidFill>
                <a:hlinkClick r:id="rId3"/>
              </a:rPr>
              <a:t>[</a:t>
            </a:r>
            <a:r>
              <a:rPr lang="fr-FR" sz="1300" dirty="0" err="1" smtClean="0">
                <a:solidFill>
                  <a:srgbClr val="450FDF"/>
                </a:solidFill>
                <a:hlinkClick r:id="rId5"/>
              </a:rPr>
              <a:t>Algorithmic</a:t>
            </a:r>
            <a:r>
              <a:rPr lang="fr-FR" sz="1300" dirty="0" smtClean="0">
                <a:solidFill>
                  <a:srgbClr val="450FDF"/>
                </a:solidFill>
                <a:hlinkClick r:id="rId5"/>
              </a:rPr>
              <a:t> </a:t>
            </a:r>
            <a:r>
              <a:rPr lang="fr-FR" sz="1300" dirty="0" err="1" smtClean="0">
                <a:solidFill>
                  <a:srgbClr val="450FDF"/>
                </a:solidFill>
                <a:hlinkClick r:id="rId5"/>
              </a:rPr>
              <a:t>Oper</a:t>
            </a:r>
            <a:r>
              <a:rPr lang="fr-FR" sz="1300" dirty="0" smtClean="0">
                <a:solidFill>
                  <a:srgbClr val="450FDF"/>
                </a:solidFill>
                <a:hlinkClick r:id="rId5"/>
              </a:rPr>
              <a:t>. </a:t>
            </a:r>
            <a:r>
              <a:rPr lang="fr-FR" sz="1300" dirty="0" err="1" smtClean="0">
                <a:solidFill>
                  <a:srgbClr val="450FDF"/>
                </a:solidFill>
                <a:hlinkClick r:id="rId5"/>
              </a:rPr>
              <a:t>Research</a:t>
            </a:r>
            <a:r>
              <a:rPr lang="fr-FR" sz="1300" dirty="0" smtClean="0">
                <a:solidFill>
                  <a:srgbClr val="450FDF"/>
                </a:solidFill>
                <a:hlinkClick r:id="rId5"/>
              </a:rPr>
              <a:t> 2012]</a:t>
            </a:r>
            <a:r>
              <a:rPr lang="fr-FR" sz="1300" dirty="0" smtClean="0">
                <a:solidFill>
                  <a:srgbClr val="450FDF"/>
                </a:solidFill>
              </a:rPr>
              <a:t>.</a:t>
            </a:r>
            <a:endParaRPr lang="fr-FR" sz="1300" dirty="0" smtClean="0">
              <a:solidFill>
                <a:srgbClr val="450FDF"/>
              </a:solidFill>
              <a:hlinkClick r:id="rId3"/>
            </a:endParaRPr>
          </a:p>
          <a:p>
            <a:pPr>
              <a:buNone/>
            </a:pPr>
            <a:endParaRPr lang="fr-FR" sz="1300" dirty="0" smtClean="0">
              <a:solidFill>
                <a:srgbClr val="450FDF"/>
              </a:solidFill>
            </a:endParaRPr>
          </a:p>
          <a:p>
            <a:pPr>
              <a:buNone/>
            </a:pPr>
            <a:endParaRPr lang="fr-FR" sz="1300" dirty="0" smtClean="0">
              <a:solidFill>
                <a:srgbClr val="450FDF"/>
              </a:solidFill>
            </a:endParaRPr>
          </a:p>
          <a:p>
            <a:pPr>
              <a:buNone/>
            </a:pPr>
            <a:endParaRPr lang="fr-FR" sz="1800" dirty="0" smtClean="0">
              <a:solidFill>
                <a:srgbClr val="F87024"/>
              </a:solidFill>
            </a:endParaRPr>
          </a:p>
          <a:p>
            <a:pPr>
              <a:buNone/>
            </a:pPr>
            <a:r>
              <a:rPr lang="fr-FR" sz="1800" dirty="0" err="1" smtClean="0">
                <a:solidFill>
                  <a:srgbClr val="F87024"/>
                </a:solidFill>
              </a:rPr>
              <a:t>Thesis</a:t>
            </a:r>
            <a:r>
              <a:rPr lang="fr-FR" sz="1800" dirty="0" smtClean="0">
                <a:solidFill>
                  <a:srgbClr val="F87024"/>
                </a:solidFill>
              </a:rPr>
              <a:t> of Lydia </a:t>
            </a:r>
            <a:r>
              <a:rPr lang="fr-FR" sz="1800" dirty="0" err="1" smtClean="0">
                <a:solidFill>
                  <a:srgbClr val="F87024"/>
                </a:solidFill>
              </a:rPr>
              <a:t>Tlilane</a:t>
            </a:r>
            <a:r>
              <a:rPr lang="fr-FR" sz="1800" dirty="0" smtClean="0">
                <a:solidFill>
                  <a:srgbClr val="F87024"/>
                </a:solidFill>
              </a:rPr>
              <a:t> : </a:t>
            </a:r>
          </a:p>
          <a:p>
            <a:pPr lvl="0"/>
            <a:r>
              <a:rPr lang="fr-FR" sz="1800" dirty="0" err="1" smtClean="0"/>
              <a:t>Approximate</a:t>
            </a:r>
            <a:r>
              <a:rPr lang="fr-FR" sz="1800" dirty="0" smtClean="0"/>
              <a:t> </a:t>
            </a:r>
            <a:r>
              <a:rPr lang="fr-FR" sz="1800" dirty="0" err="1" smtClean="0"/>
              <a:t>Tradeoffs</a:t>
            </a:r>
            <a:r>
              <a:rPr lang="fr-FR" sz="1800" dirty="0" smtClean="0"/>
              <a:t> on </a:t>
            </a:r>
            <a:r>
              <a:rPr lang="fr-FR" sz="1800" dirty="0" err="1" smtClean="0"/>
              <a:t>Matroids</a:t>
            </a:r>
            <a:r>
              <a:rPr lang="fr-FR" sz="2000" i="1" dirty="0" smtClean="0">
                <a:solidFill>
                  <a:prstClr val="black"/>
                </a:solidFill>
              </a:rPr>
              <a:t>. </a:t>
            </a:r>
            <a:r>
              <a:rPr lang="fr-FR" sz="1300" dirty="0" smtClean="0">
                <a:solidFill>
                  <a:srgbClr val="007E39"/>
                </a:solidFill>
              </a:rPr>
              <a:t>L. </a:t>
            </a:r>
            <a:r>
              <a:rPr lang="fr-FR" sz="1300" dirty="0" err="1" smtClean="0">
                <a:solidFill>
                  <a:srgbClr val="007E39"/>
                </a:solidFill>
              </a:rPr>
              <a:t>Gourvès</a:t>
            </a:r>
            <a:r>
              <a:rPr lang="fr-FR" sz="1300" dirty="0" smtClean="0">
                <a:solidFill>
                  <a:srgbClr val="007E39"/>
                </a:solidFill>
              </a:rPr>
              <a:t>, JM, L. </a:t>
            </a:r>
            <a:r>
              <a:rPr lang="fr-FR" sz="1300" dirty="0" err="1" smtClean="0">
                <a:solidFill>
                  <a:srgbClr val="007E39"/>
                </a:solidFill>
              </a:rPr>
              <a:t>Tlilane</a:t>
            </a:r>
            <a:r>
              <a:rPr lang="fr-FR" sz="1300" dirty="0" smtClean="0">
                <a:solidFill>
                  <a:srgbClr val="007E39"/>
                </a:solidFill>
              </a:rPr>
              <a:t> </a:t>
            </a:r>
            <a:r>
              <a:rPr lang="fr-FR" sz="1300" dirty="0" smtClean="0">
                <a:solidFill>
                  <a:srgbClr val="450FDF"/>
                </a:solidFill>
                <a:hlinkClick r:id="rId5"/>
              </a:rPr>
              <a:t>[</a:t>
            </a:r>
            <a:r>
              <a:rPr lang="fr-FR" sz="1300" dirty="0" smtClean="0">
                <a:solidFill>
                  <a:srgbClr val="450FDF"/>
                </a:solidFill>
                <a:hlinkClick r:id="rId6"/>
              </a:rPr>
              <a:t>ECAI 2012</a:t>
            </a:r>
            <a:r>
              <a:rPr lang="fr-FR" sz="1300" dirty="0" smtClean="0">
                <a:solidFill>
                  <a:srgbClr val="450FDF"/>
                </a:solidFill>
                <a:hlinkClick r:id="rId5"/>
              </a:rPr>
              <a:t>]</a:t>
            </a:r>
          </a:p>
          <a:p>
            <a:r>
              <a:rPr lang="fr-FR" sz="1800" dirty="0" err="1" smtClean="0"/>
              <a:t>Approximate</a:t>
            </a:r>
            <a:r>
              <a:rPr lang="fr-FR" sz="1800" dirty="0" smtClean="0"/>
              <a:t> </a:t>
            </a:r>
            <a:r>
              <a:rPr lang="fr-FR" sz="1800" dirty="0" err="1" smtClean="0"/>
              <a:t>tradeoffs</a:t>
            </a:r>
            <a:r>
              <a:rPr lang="fr-FR" sz="1800" dirty="0" smtClean="0"/>
              <a:t> on </a:t>
            </a:r>
            <a:r>
              <a:rPr lang="fr-FR" sz="1800" dirty="0" err="1" smtClean="0"/>
              <a:t>weighted</a:t>
            </a:r>
            <a:r>
              <a:rPr lang="fr-FR" sz="1800" dirty="0" smtClean="0"/>
              <a:t> </a:t>
            </a:r>
            <a:r>
              <a:rPr lang="fr-FR" sz="1800" dirty="0" err="1" smtClean="0"/>
              <a:t>labeled</a:t>
            </a:r>
            <a:r>
              <a:rPr lang="fr-FR" sz="1800" dirty="0" smtClean="0"/>
              <a:t> </a:t>
            </a:r>
            <a:r>
              <a:rPr lang="fr-FR" sz="1800" dirty="0" err="1" smtClean="0"/>
              <a:t>matroids</a:t>
            </a:r>
            <a:r>
              <a:rPr lang="fr-FR" sz="1800" dirty="0" smtClean="0"/>
              <a:t>. </a:t>
            </a:r>
            <a:r>
              <a:rPr lang="fr-FR" sz="1300" dirty="0" smtClean="0">
                <a:solidFill>
                  <a:srgbClr val="007E39"/>
                </a:solidFill>
              </a:rPr>
              <a:t>L. </a:t>
            </a:r>
            <a:r>
              <a:rPr lang="fr-FR" sz="1300" dirty="0" err="1" smtClean="0">
                <a:solidFill>
                  <a:srgbClr val="007E39"/>
                </a:solidFill>
              </a:rPr>
              <a:t>Gourvès</a:t>
            </a:r>
            <a:r>
              <a:rPr lang="fr-FR" sz="1300" dirty="0" smtClean="0">
                <a:solidFill>
                  <a:srgbClr val="007E39"/>
                </a:solidFill>
              </a:rPr>
              <a:t>, JM, L. </a:t>
            </a:r>
            <a:r>
              <a:rPr lang="fr-FR" sz="1300" dirty="0" err="1" smtClean="0">
                <a:solidFill>
                  <a:srgbClr val="007E39"/>
                </a:solidFill>
              </a:rPr>
              <a:t>Tlilane</a:t>
            </a:r>
            <a:r>
              <a:rPr lang="fr-FR" sz="1300" dirty="0" smtClean="0">
                <a:solidFill>
                  <a:srgbClr val="007E39"/>
                </a:solidFill>
              </a:rPr>
              <a:t> </a:t>
            </a:r>
            <a:r>
              <a:rPr lang="fr-FR" sz="1300" dirty="0" smtClean="0">
                <a:solidFill>
                  <a:srgbClr val="450FDF"/>
                </a:solidFill>
                <a:hlinkClick r:id="rId5"/>
              </a:rPr>
              <a:t>[</a:t>
            </a:r>
            <a:r>
              <a:rPr lang="fr-FR" sz="1300" dirty="0" smtClean="0">
                <a:solidFill>
                  <a:srgbClr val="450FDF"/>
                </a:solidFill>
                <a:hlinkClick r:id="rId7"/>
              </a:rPr>
              <a:t>Discret. </a:t>
            </a:r>
            <a:r>
              <a:rPr lang="fr-FR" sz="1300" dirty="0" err="1" smtClean="0">
                <a:solidFill>
                  <a:srgbClr val="450FDF"/>
                </a:solidFill>
                <a:hlinkClick r:id="rId7"/>
              </a:rPr>
              <a:t>Appl</a:t>
            </a:r>
            <a:r>
              <a:rPr lang="fr-FR" sz="1300" dirty="0" smtClean="0">
                <a:solidFill>
                  <a:srgbClr val="450FDF"/>
                </a:solidFill>
                <a:hlinkClick r:id="rId7"/>
              </a:rPr>
              <a:t>. Math. </a:t>
            </a:r>
            <a:r>
              <a:rPr lang="fr-FR" sz="1300" dirty="0" smtClean="0">
                <a:solidFill>
                  <a:srgbClr val="450FDF"/>
                </a:solidFill>
                <a:hlinkClick r:id="rId6"/>
              </a:rPr>
              <a:t>2015</a:t>
            </a:r>
            <a:r>
              <a:rPr lang="fr-FR" sz="1300" dirty="0" smtClean="0">
                <a:solidFill>
                  <a:srgbClr val="450FDF"/>
                </a:solidFill>
                <a:hlinkClick r:id="rId5"/>
              </a:rPr>
              <a:t>]</a:t>
            </a:r>
            <a:endParaRPr lang="fr-FR" sz="1300" dirty="0" smtClean="0">
              <a:solidFill>
                <a:srgbClr val="450FDF"/>
              </a:solidFill>
              <a:hlinkClick r:id="rId6"/>
            </a:endParaRPr>
          </a:p>
          <a:p>
            <a:pPr marL="457200" indent="-457200">
              <a:lnSpc>
                <a:spcPct val="80000"/>
              </a:lnSpc>
              <a:buNone/>
            </a:pPr>
            <a:endParaRPr lang="fr-FR" sz="1900" dirty="0">
              <a:solidFill>
                <a:srgbClr val="450FD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3</a:t>
            </a:fld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4" descr="https://media-exp1.licdn.com/dms/image/C5103AQErsILe9JXRHw/profile-displayphoto-shrink_200_200/0/1517076472350?e=1643846400&amp;v=beta&amp;t=c1clrzbynifVzSBH_451xlPgxPjSnF3ZOt6Ndg7_7g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4288" y="5229200"/>
            <a:ext cx="896888" cy="896888"/>
          </a:xfrm>
          <a:prstGeom prst="rect">
            <a:avLst/>
          </a:prstGeom>
          <a:noFill/>
        </p:spPr>
      </p:pic>
      <p:pic>
        <p:nvPicPr>
          <p:cNvPr id="67" name="Picture 22" descr="http://www-sysdef.lip6.fr/~spanjaard/coca/pmwiki/pub/images/laur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980728"/>
            <a:ext cx="875042" cy="1333904"/>
          </a:xfrm>
          <a:prstGeom prst="rect">
            <a:avLst/>
          </a:prstGeom>
          <a:noFill/>
        </p:spPr>
      </p:pic>
      <p:pic>
        <p:nvPicPr>
          <p:cNvPr id="68" name="Picture 20" descr="http://www-sysdef.lip6.fr/~spanjaard/coca/pmwiki/pub/images/jerom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981" y="56250"/>
            <a:ext cx="1319667" cy="1751770"/>
          </a:xfrm>
          <a:prstGeom prst="rect">
            <a:avLst/>
          </a:prstGeom>
          <a:noFill/>
        </p:spPr>
      </p:pic>
      <p:pic>
        <p:nvPicPr>
          <p:cNvPr id="69" name="Picture 36" descr="Résultat de recherche d'images pour &quot;Daniel Vanderpooten&quot;"/>
          <p:cNvPicPr>
            <a:picLocks noChangeAspect="1" noChangeArrowheads="1"/>
          </p:cNvPicPr>
          <p:nvPr/>
        </p:nvPicPr>
        <p:blipFill>
          <a:blip r:embed="rId10" cstate="print"/>
          <a:srcRect l="10133" t="2693" r="9030" b="24607"/>
          <a:stretch>
            <a:fillRect/>
          </a:stretch>
        </p:blipFill>
        <p:spPr bwMode="auto">
          <a:xfrm>
            <a:off x="7513382" y="2348880"/>
            <a:ext cx="792088" cy="1069319"/>
          </a:xfrm>
          <a:prstGeom prst="rect">
            <a:avLst/>
          </a:prstGeom>
          <a:noFill/>
        </p:spPr>
      </p:pic>
      <p:pic>
        <p:nvPicPr>
          <p:cNvPr id="70" name="Picture 50" descr="Cristina BAZGA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24328" y="3501008"/>
            <a:ext cx="936104" cy="992270"/>
          </a:xfrm>
          <a:prstGeom prst="rect">
            <a:avLst/>
          </a:prstGeom>
          <a:noFill/>
        </p:spPr>
      </p:pic>
      <p:pic>
        <p:nvPicPr>
          <p:cNvPr id="71" name="Picture 2" descr="https://www.ibisc.univ-evry.fr/~angel/angel_pict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80312" y="1196752"/>
            <a:ext cx="648072" cy="866444"/>
          </a:xfrm>
          <a:prstGeom prst="rect">
            <a:avLst/>
          </a:prstGeom>
          <a:noFill/>
        </p:spPr>
      </p:pic>
      <p:pic>
        <p:nvPicPr>
          <p:cNvPr id="72" name="Picture 6" descr="http://www.liglab.fr/sites/www.liglab.fr/files/evripidis-bampis_80x104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00392" y="1196752"/>
            <a:ext cx="651219" cy="846585"/>
          </a:xfrm>
          <a:prstGeom prst="rect">
            <a:avLst/>
          </a:prstGeom>
          <a:noFill/>
        </p:spPr>
      </p:pic>
      <p:pic>
        <p:nvPicPr>
          <p:cNvPr id="74" name="Picture 22" descr="http://www-sysdef.lip6.fr/~spanjaard/coca/pmwiki/pub/images/laur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157192"/>
            <a:ext cx="875042" cy="1333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at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least one cycle and one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51"/>
          <p:cNvCxnSpPr>
            <a:stCxn id="59" idx="2"/>
            <a:endCxn id="58" idx="0"/>
          </p:cNvCxnSpPr>
          <p:nvPr/>
        </p:nvCxnSpPr>
        <p:spPr bwMode="auto">
          <a:xfrm rot="10800000" flipV="1">
            <a:off x="3097924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>
            <a:endCxn id="61" idx="1"/>
          </p:cNvCxnSpPr>
          <p:nvPr/>
        </p:nvCxnSpPr>
        <p:spPr bwMode="auto">
          <a:xfrm rot="16200000" flipH="1">
            <a:off x="4167546" y="3564551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>
            <a:stCxn id="62" idx="3"/>
            <a:endCxn id="63" idx="3"/>
          </p:cNvCxnSpPr>
          <p:nvPr/>
        </p:nvCxnSpPr>
        <p:spPr bwMode="auto">
          <a:xfrm rot="5400000" flipH="1" flipV="1">
            <a:off x="3872980" y="4413108"/>
            <a:ext cx="71438" cy="704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>
            <a:stCxn id="60" idx="6"/>
          </p:cNvCxnSpPr>
          <p:nvPr/>
        </p:nvCxnSpPr>
        <p:spPr bwMode="auto">
          <a:xfrm flipH="1">
            <a:off x="3453137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>
            <a:stCxn id="63" idx="3"/>
          </p:cNvCxnSpPr>
          <p:nvPr/>
        </p:nvCxnSpPr>
        <p:spPr bwMode="auto">
          <a:xfrm rot="5400000" flipH="1" flipV="1">
            <a:off x="4101589" y="4196473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Connecteur droit 56"/>
          <p:cNvCxnSpPr>
            <a:stCxn id="62" idx="1"/>
          </p:cNvCxnSpPr>
          <p:nvPr/>
        </p:nvCxnSpPr>
        <p:spPr bwMode="auto">
          <a:xfrm rot="16200000" flipV="1">
            <a:off x="3007673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52605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390598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4319292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4605044" y="400050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3542998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247854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64" name="Connecteur droit 63"/>
          <p:cNvCxnSpPr>
            <a:stCxn id="69" idx="2"/>
          </p:cNvCxnSpPr>
          <p:nvPr/>
        </p:nvCxnSpPr>
        <p:spPr bwMode="auto">
          <a:xfrm rot="10800000" flipV="1">
            <a:off x="5462300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cteur droit 64"/>
          <p:cNvCxnSpPr>
            <a:stCxn id="70" idx="6"/>
            <a:endCxn id="71" idx="1"/>
          </p:cNvCxnSpPr>
          <p:nvPr/>
        </p:nvCxnSpPr>
        <p:spPr bwMode="auto">
          <a:xfrm flipH="1">
            <a:off x="6423464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70" idx="6"/>
          </p:cNvCxnSpPr>
          <p:nvPr/>
        </p:nvCxnSpPr>
        <p:spPr bwMode="auto">
          <a:xfrm flipH="1">
            <a:off x="5524839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Connecteur droit 66"/>
          <p:cNvCxnSpPr>
            <a:stCxn id="71" idx="4"/>
          </p:cNvCxnSpPr>
          <p:nvPr/>
        </p:nvCxnSpPr>
        <p:spPr bwMode="auto">
          <a:xfrm rot="5400000">
            <a:off x="5933578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410059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5462300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6390994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6410191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72" name="Connecteur droit 71"/>
          <p:cNvCxnSpPr>
            <a:stCxn id="79" idx="2"/>
            <a:endCxn id="78" idx="0"/>
          </p:cNvCxnSpPr>
          <p:nvPr/>
        </p:nvCxnSpPr>
        <p:spPr bwMode="auto">
          <a:xfrm rot="10800000" flipV="1">
            <a:off x="902543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>
            <a:endCxn id="83" idx="3"/>
          </p:cNvCxnSpPr>
          <p:nvPr/>
        </p:nvCxnSpPr>
        <p:spPr bwMode="auto">
          <a:xfrm flipV="1">
            <a:off x="1360890" y="4729817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stCxn id="80" idx="6"/>
          </p:cNvCxnSpPr>
          <p:nvPr/>
        </p:nvCxnSpPr>
        <p:spPr bwMode="auto">
          <a:xfrm flipH="1">
            <a:off x="1257756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82" idx="1"/>
          </p:cNvCxnSpPr>
          <p:nvPr/>
        </p:nvCxnSpPr>
        <p:spPr bwMode="auto">
          <a:xfrm rot="16200000" flipV="1">
            <a:off x="812292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utoShape 5"/>
          <p:cNvSpPr>
            <a:spLocks noChangeArrowheads="1"/>
          </p:cNvSpPr>
          <p:nvPr/>
        </p:nvSpPr>
        <p:spPr bwMode="auto">
          <a:xfrm>
            <a:off x="857224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1195217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123911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1347617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2052473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84" name="Connecteur droit 83"/>
          <p:cNvCxnSpPr>
            <a:stCxn id="89" idx="2"/>
          </p:cNvCxnSpPr>
          <p:nvPr/>
        </p:nvCxnSpPr>
        <p:spPr bwMode="auto">
          <a:xfrm rot="10800000" flipV="1">
            <a:off x="7176812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>
            <a:stCxn id="90" idx="6"/>
            <a:endCxn id="91" idx="1"/>
          </p:cNvCxnSpPr>
          <p:nvPr/>
        </p:nvCxnSpPr>
        <p:spPr bwMode="auto">
          <a:xfrm flipH="1">
            <a:off x="8137976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stCxn id="90" idx="6"/>
          </p:cNvCxnSpPr>
          <p:nvPr/>
        </p:nvCxnSpPr>
        <p:spPr bwMode="auto">
          <a:xfrm flipH="1">
            <a:off x="7239351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>
            <a:stCxn id="91" idx="4"/>
          </p:cNvCxnSpPr>
          <p:nvPr/>
        </p:nvCxnSpPr>
        <p:spPr bwMode="auto">
          <a:xfrm rot="5400000">
            <a:off x="7648090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7124571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7176812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8105506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8124703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106" name="ZoneTexte 105"/>
          <p:cNvSpPr txBox="1"/>
          <p:nvPr/>
        </p:nvSpPr>
        <p:spPr>
          <a:xfrm>
            <a:off x="2250814" y="32025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1785918" y="427411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at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least one cycle and one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51"/>
          <p:cNvCxnSpPr>
            <a:stCxn id="59" idx="2"/>
            <a:endCxn id="58" idx="0"/>
          </p:cNvCxnSpPr>
          <p:nvPr/>
        </p:nvCxnSpPr>
        <p:spPr bwMode="auto">
          <a:xfrm rot="10800000" flipV="1">
            <a:off x="3097924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>
            <a:endCxn id="61" idx="1"/>
          </p:cNvCxnSpPr>
          <p:nvPr/>
        </p:nvCxnSpPr>
        <p:spPr bwMode="auto">
          <a:xfrm rot="16200000" flipH="1">
            <a:off x="4167546" y="3564551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>
            <a:stCxn id="62" idx="3"/>
            <a:endCxn id="63" idx="3"/>
          </p:cNvCxnSpPr>
          <p:nvPr/>
        </p:nvCxnSpPr>
        <p:spPr bwMode="auto">
          <a:xfrm rot="5400000" flipH="1" flipV="1">
            <a:off x="3872980" y="4413108"/>
            <a:ext cx="71438" cy="704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>
            <a:stCxn id="60" idx="6"/>
          </p:cNvCxnSpPr>
          <p:nvPr/>
        </p:nvCxnSpPr>
        <p:spPr bwMode="auto">
          <a:xfrm flipH="1">
            <a:off x="3453137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>
            <a:stCxn id="63" idx="3"/>
          </p:cNvCxnSpPr>
          <p:nvPr/>
        </p:nvCxnSpPr>
        <p:spPr bwMode="auto">
          <a:xfrm rot="5400000" flipH="1" flipV="1">
            <a:off x="4101589" y="4196473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Connecteur droit 56"/>
          <p:cNvCxnSpPr>
            <a:stCxn id="62" idx="1"/>
          </p:cNvCxnSpPr>
          <p:nvPr/>
        </p:nvCxnSpPr>
        <p:spPr bwMode="auto">
          <a:xfrm rot="16200000" flipV="1">
            <a:off x="3007673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52605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390598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4319292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4605044" y="400050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3542998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247854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64" name="Connecteur droit 63"/>
          <p:cNvCxnSpPr>
            <a:stCxn id="69" idx="2"/>
          </p:cNvCxnSpPr>
          <p:nvPr/>
        </p:nvCxnSpPr>
        <p:spPr bwMode="auto">
          <a:xfrm rot="10800000" flipV="1">
            <a:off x="5462300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cteur droit 64"/>
          <p:cNvCxnSpPr>
            <a:stCxn id="70" idx="6"/>
            <a:endCxn id="71" idx="1"/>
          </p:cNvCxnSpPr>
          <p:nvPr/>
        </p:nvCxnSpPr>
        <p:spPr bwMode="auto">
          <a:xfrm flipH="1">
            <a:off x="6423464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70" idx="6"/>
          </p:cNvCxnSpPr>
          <p:nvPr/>
        </p:nvCxnSpPr>
        <p:spPr bwMode="auto">
          <a:xfrm flipH="1">
            <a:off x="5524839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Connecteur droit 66"/>
          <p:cNvCxnSpPr>
            <a:stCxn id="71" idx="4"/>
          </p:cNvCxnSpPr>
          <p:nvPr/>
        </p:nvCxnSpPr>
        <p:spPr bwMode="auto">
          <a:xfrm rot="5400000">
            <a:off x="5933578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410059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5462300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6390994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6410191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72" name="Connecteur droit 71"/>
          <p:cNvCxnSpPr>
            <a:stCxn id="79" idx="2"/>
            <a:endCxn id="78" idx="0"/>
          </p:cNvCxnSpPr>
          <p:nvPr/>
        </p:nvCxnSpPr>
        <p:spPr bwMode="auto">
          <a:xfrm rot="10800000" flipV="1">
            <a:off x="902543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>
            <a:endCxn id="83" idx="3"/>
          </p:cNvCxnSpPr>
          <p:nvPr/>
        </p:nvCxnSpPr>
        <p:spPr bwMode="auto">
          <a:xfrm flipV="1">
            <a:off x="1360890" y="4729817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stCxn id="80" idx="6"/>
          </p:cNvCxnSpPr>
          <p:nvPr/>
        </p:nvCxnSpPr>
        <p:spPr bwMode="auto">
          <a:xfrm flipH="1">
            <a:off x="1257756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82" idx="1"/>
          </p:cNvCxnSpPr>
          <p:nvPr/>
        </p:nvCxnSpPr>
        <p:spPr bwMode="auto">
          <a:xfrm rot="16200000" flipV="1">
            <a:off x="812292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utoShape 5"/>
          <p:cNvSpPr>
            <a:spLocks noChangeArrowheads="1"/>
          </p:cNvSpPr>
          <p:nvPr/>
        </p:nvSpPr>
        <p:spPr bwMode="auto">
          <a:xfrm>
            <a:off x="857224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1195217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123911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1347617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2052473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84" name="Connecteur droit 83"/>
          <p:cNvCxnSpPr>
            <a:stCxn id="89" idx="2"/>
          </p:cNvCxnSpPr>
          <p:nvPr/>
        </p:nvCxnSpPr>
        <p:spPr bwMode="auto">
          <a:xfrm rot="10800000" flipV="1">
            <a:off x="7176812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>
            <a:stCxn id="90" idx="6"/>
            <a:endCxn id="91" idx="1"/>
          </p:cNvCxnSpPr>
          <p:nvPr/>
        </p:nvCxnSpPr>
        <p:spPr bwMode="auto">
          <a:xfrm flipH="1">
            <a:off x="8137976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stCxn id="90" idx="6"/>
          </p:cNvCxnSpPr>
          <p:nvPr/>
        </p:nvCxnSpPr>
        <p:spPr bwMode="auto">
          <a:xfrm flipH="1">
            <a:off x="7239351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>
            <a:stCxn id="91" idx="4"/>
          </p:cNvCxnSpPr>
          <p:nvPr/>
        </p:nvCxnSpPr>
        <p:spPr bwMode="auto">
          <a:xfrm rot="5400000">
            <a:off x="7648090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7124571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7176812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8105506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8124703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6" name="ZoneTexte 95"/>
          <p:cNvSpPr txBox="1"/>
          <p:nvPr/>
        </p:nvSpPr>
        <p:spPr>
          <a:xfrm>
            <a:off x="714348" y="5032260"/>
            <a:ext cx="7632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 cycle C</a:t>
            </a:r>
            <a:r>
              <a:rPr lang="fr-FR" b="1" baseline="-25000" dirty="0" smtClean="0"/>
              <a:t>1 </a:t>
            </a:r>
            <a:r>
              <a:rPr lang="fr-FR" dirty="0" smtClean="0"/>
              <a:t>: -  </a:t>
            </a:r>
            <a:r>
              <a:rPr lang="fr-FR" dirty="0" err="1" smtClean="0"/>
              <a:t>delete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value on a.</a:t>
            </a:r>
          </a:p>
          <a:p>
            <a:r>
              <a:rPr lang="fr-FR" dirty="0" smtClean="0"/>
              <a:t>	       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3143240" y="38872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3481187" y="435769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06" name="ZoneTexte 105"/>
          <p:cNvSpPr txBox="1"/>
          <p:nvPr/>
        </p:nvSpPr>
        <p:spPr>
          <a:xfrm>
            <a:off x="2250814" y="32025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1785918" y="427411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at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least one cycle and one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51"/>
          <p:cNvCxnSpPr>
            <a:stCxn id="59" idx="2"/>
            <a:endCxn id="58" idx="0"/>
          </p:cNvCxnSpPr>
          <p:nvPr/>
        </p:nvCxnSpPr>
        <p:spPr bwMode="auto">
          <a:xfrm rot="10800000" flipV="1">
            <a:off x="3097924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>
            <a:endCxn id="61" idx="1"/>
          </p:cNvCxnSpPr>
          <p:nvPr/>
        </p:nvCxnSpPr>
        <p:spPr bwMode="auto">
          <a:xfrm rot="16200000" flipH="1">
            <a:off x="4167546" y="3564551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>
            <a:stCxn id="62" idx="3"/>
            <a:endCxn id="63" idx="3"/>
          </p:cNvCxnSpPr>
          <p:nvPr/>
        </p:nvCxnSpPr>
        <p:spPr bwMode="auto">
          <a:xfrm rot="5400000" flipH="1" flipV="1">
            <a:off x="3872980" y="4413108"/>
            <a:ext cx="71438" cy="704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>
            <a:stCxn id="60" idx="6"/>
          </p:cNvCxnSpPr>
          <p:nvPr/>
        </p:nvCxnSpPr>
        <p:spPr bwMode="auto">
          <a:xfrm flipH="1">
            <a:off x="3453137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>
            <a:stCxn id="63" idx="3"/>
          </p:cNvCxnSpPr>
          <p:nvPr/>
        </p:nvCxnSpPr>
        <p:spPr bwMode="auto">
          <a:xfrm rot="5400000" flipH="1" flipV="1">
            <a:off x="4101589" y="4196473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52605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390598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4319292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4605044" y="400050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3542998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247854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64" name="Connecteur droit 63"/>
          <p:cNvCxnSpPr>
            <a:stCxn id="69" idx="2"/>
          </p:cNvCxnSpPr>
          <p:nvPr/>
        </p:nvCxnSpPr>
        <p:spPr bwMode="auto">
          <a:xfrm rot="10800000" flipV="1">
            <a:off x="5462300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cteur droit 64"/>
          <p:cNvCxnSpPr>
            <a:stCxn id="70" idx="6"/>
            <a:endCxn id="71" idx="1"/>
          </p:cNvCxnSpPr>
          <p:nvPr/>
        </p:nvCxnSpPr>
        <p:spPr bwMode="auto">
          <a:xfrm flipH="1">
            <a:off x="6423464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70" idx="6"/>
          </p:cNvCxnSpPr>
          <p:nvPr/>
        </p:nvCxnSpPr>
        <p:spPr bwMode="auto">
          <a:xfrm flipH="1">
            <a:off x="5524839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Connecteur droit 66"/>
          <p:cNvCxnSpPr>
            <a:stCxn id="71" idx="4"/>
          </p:cNvCxnSpPr>
          <p:nvPr/>
        </p:nvCxnSpPr>
        <p:spPr bwMode="auto">
          <a:xfrm rot="5400000">
            <a:off x="5933578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410059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5462300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6390994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6410191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72" name="Connecteur droit 71"/>
          <p:cNvCxnSpPr>
            <a:stCxn id="79" idx="2"/>
            <a:endCxn id="78" idx="0"/>
          </p:cNvCxnSpPr>
          <p:nvPr/>
        </p:nvCxnSpPr>
        <p:spPr bwMode="auto">
          <a:xfrm rot="10800000" flipV="1">
            <a:off x="902543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>
            <a:endCxn id="83" idx="3"/>
          </p:cNvCxnSpPr>
          <p:nvPr/>
        </p:nvCxnSpPr>
        <p:spPr bwMode="auto">
          <a:xfrm flipV="1">
            <a:off x="1360890" y="4729817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stCxn id="80" idx="6"/>
          </p:cNvCxnSpPr>
          <p:nvPr/>
        </p:nvCxnSpPr>
        <p:spPr bwMode="auto">
          <a:xfrm flipH="1">
            <a:off x="1257756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82" idx="1"/>
          </p:cNvCxnSpPr>
          <p:nvPr/>
        </p:nvCxnSpPr>
        <p:spPr bwMode="auto">
          <a:xfrm rot="16200000" flipV="1">
            <a:off x="812292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utoShape 5"/>
          <p:cNvSpPr>
            <a:spLocks noChangeArrowheads="1"/>
          </p:cNvSpPr>
          <p:nvPr/>
        </p:nvSpPr>
        <p:spPr bwMode="auto">
          <a:xfrm>
            <a:off x="857224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1195217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123911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1347617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2052473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84" name="Connecteur droit 83"/>
          <p:cNvCxnSpPr>
            <a:stCxn id="89" idx="2"/>
          </p:cNvCxnSpPr>
          <p:nvPr/>
        </p:nvCxnSpPr>
        <p:spPr bwMode="auto">
          <a:xfrm rot="10800000" flipV="1">
            <a:off x="7176812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>
            <a:stCxn id="90" idx="6"/>
            <a:endCxn id="91" idx="1"/>
          </p:cNvCxnSpPr>
          <p:nvPr/>
        </p:nvCxnSpPr>
        <p:spPr bwMode="auto">
          <a:xfrm flipH="1">
            <a:off x="8137976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stCxn id="90" idx="6"/>
          </p:cNvCxnSpPr>
          <p:nvPr/>
        </p:nvCxnSpPr>
        <p:spPr bwMode="auto">
          <a:xfrm flipH="1">
            <a:off x="7239351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>
            <a:stCxn id="91" idx="4"/>
          </p:cNvCxnSpPr>
          <p:nvPr/>
        </p:nvCxnSpPr>
        <p:spPr bwMode="auto">
          <a:xfrm rot="5400000">
            <a:off x="7648090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7124571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7176812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8105506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8124703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6" name="ZoneTexte 95"/>
          <p:cNvSpPr txBox="1"/>
          <p:nvPr/>
        </p:nvSpPr>
        <p:spPr>
          <a:xfrm>
            <a:off x="714348" y="5032260"/>
            <a:ext cx="7632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 cycle C</a:t>
            </a:r>
            <a:r>
              <a:rPr lang="fr-FR" b="1" baseline="-25000" dirty="0" smtClean="0"/>
              <a:t>1 </a:t>
            </a:r>
            <a:r>
              <a:rPr lang="fr-FR" dirty="0" smtClean="0"/>
              <a:t>: -  </a:t>
            </a:r>
            <a:r>
              <a:rPr lang="fr-FR" dirty="0" err="1" smtClean="0"/>
              <a:t>delete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value on a.</a:t>
            </a:r>
          </a:p>
          <a:p>
            <a:r>
              <a:rPr lang="fr-FR" dirty="0" smtClean="0"/>
              <a:t>	       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3143240" y="38872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3481187" y="435769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06" name="ZoneTexte 105"/>
          <p:cNvSpPr txBox="1"/>
          <p:nvPr/>
        </p:nvSpPr>
        <p:spPr>
          <a:xfrm>
            <a:off x="2250814" y="32025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1785918" y="427411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at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least one cycle and one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51"/>
          <p:cNvCxnSpPr>
            <a:stCxn id="59" idx="2"/>
            <a:endCxn id="58" idx="0"/>
          </p:cNvCxnSpPr>
          <p:nvPr/>
        </p:nvCxnSpPr>
        <p:spPr bwMode="auto">
          <a:xfrm rot="10800000" flipV="1">
            <a:off x="3097924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>
            <a:endCxn id="61" idx="1"/>
          </p:cNvCxnSpPr>
          <p:nvPr/>
        </p:nvCxnSpPr>
        <p:spPr bwMode="auto">
          <a:xfrm rot="16200000" flipH="1">
            <a:off x="4167546" y="3564551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>
            <a:stCxn id="62" idx="3"/>
            <a:endCxn id="63" idx="3"/>
          </p:cNvCxnSpPr>
          <p:nvPr/>
        </p:nvCxnSpPr>
        <p:spPr bwMode="auto">
          <a:xfrm rot="5400000" flipH="1" flipV="1">
            <a:off x="3872980" y="4413108"/>
            <a:ext cx="71438" cy="704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>
            <a:stCxn id="60" idx="6"/>
          </p:cNvCxnSpPr>
          <p:nvPr/>
        </p:nvCxnSpPr>
        <p:spPr bwMode="auto">
          <a:xfrm flipH="1">
            <a:off x="3453137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>
            <a:stCxn id="63" idx="3"/>
          </p:cNvCxnSpPr>
          <p:nvPr/>
        </p:nvCxnSpPr>
        <p:spPr bwMode="auto">
          <a:xfrm rot="5400000" flipH="1" flipV="1">
            <a:off x="4101589" y="4196473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52605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390598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4319292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4605044" y="400050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3542998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247854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64" name="Connecteur droit 63"/>
          <p:cNvCxnSpPr>
            <a:stCxn id="69" idx="2"/>
          </p:cNvCxnSpPr>
          <p:nvPr/>
        </p:nvCxnSpPr>
        <p:spPr bwMode="auto">
          <a:xfrm rot="10800000" flipV="1">
            <a:off x="5462300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cteur droit 64"/>
          <p:cNvCxnSpPr>
            <a:stCxn id="70" idx="6"/>
            <a:endCxn id="71" idx="1"/>
          </p:cNvCxnSpPr>
          <p:nvPr/>
        </p:nvCxnSpPr>
        <p:spPr bwMode="auto">
          <a:xfrm flipH="1">
            <a:off x="6423464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70" idx="6"/>
          </p:cNvCxnSpPr>
          <p:nvPr/>
        </p:nvCxnSpPr>
        <p:spPr bwMode="auto">
          <a:xfrm flipH="1">
            <a:off x="5524839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Connecteur droit 66"/>
          <p:cNvCxnSpPr>
            <a:stCxn id="71" idx="4"/>
          </p:cNvCxnSpPr>
          <p:nvPr/>
        </p:nvCxnSpPr>
        <p:spPr bwMode="auto">
          <a:xfrm rot="5400000">
            <a:off x="5933578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410059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5462300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6390994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6410191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72" name="Connecteur droit 71"/>
          <p:cNvCxnSpPr>
            <a:stCxn id="79" idx="2"/>
            <a:endCxn id="78" idx="0"/>
          </p:cNvCxnSpPr>
          <p:nvPr/>
        </p:nvCxnSpPr>
        <p:spPr bwMode="auto">
          <a:xfrm rot="10800000" flipV="1">
            <a:off x="902543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>
            <a:endCxn id="83" idx="3"/>
          </p:cNvCxnSpPr>
          <p:nvPr/>
        </p:nvCxnSpPr>
        <p:spPr bwMode="auto">
          <a:xfrm flipV="1">
            <a:off x="1360890" y="4729817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stCxn id="80" idx="6"/>
          </p:cNvCxnSpPr>
          <p:nvPr/>
        </p:nvCxnSpPr>
        <p:spPr bwMode="auto">
          <a:xfrm flipH="1">
            <a:off x="1257756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82" idx="1"/>
          </p:cNvCxnSpPr>
          <p:nvPr/>
        </p:nvCxnSpPr>
        <p:spPr bwMode="auto">
          <a:xfrm rot="16200000" flipV="1">
            <a:off x="812292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utoShape 5"/>
          <p:cNvSpPr>
            <a:spLocks noChangeArrowheads="1"/>
          </p:cNvSpPr>
          <p:nvPr/>
        </p:nvSpPr>
        <p:spPr bwMode="auto">
          <a:xfrm>
            <a:off x="857224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1195217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123911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1347617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2052473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84" name="Connecteur droit 83"/>
          <p:cNvCxnSpPr>
            <a:stCxn id="89" idx="2"/>
          </p:cNvCxnSpPr>
          <p:nvPr/>
        </p:nvCxnSpPr>
        <p:spPr bwMode="auto">
          <a:xfrm rot="10800000" flipV="1">
            <a:off x="7176812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>
            <a:stCxn id="90" idx="6"/>
            <a:endCxn id="91" idx="1"/>
          </p:cNvCxnSpPr>
          <p:nvPr/>
        </p:nvCxnSpPr>
        <p:spPr bwMode="auto">
          <a:xfrm flipH="1">
            <a:off x="8137976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stCxn id="90" idx="6"/>
          </p:cNvCxnSpPr>
          <p:nvPr/>
        </p:nvCxnSpPr>
        <p:spPr bwMode="auto">
          <a:xfrm flipH="1">
            <a:off x="7239351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>
            <a:stCxn id="91" idx="4"/>
          </p:cNvCxnSpPr>
          <p:nvPr/>
        </p:nvCxnSpPr>
        <p:spPr bwMode="auto">
          <a:xfrm rot="5400000">
            <a:off x="7648090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7124571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7176812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8105506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8124703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6" name="ZoneTexte 95"/>
          <p:cNvSpPr txBox="1"/>
          <p:nvPr/>
        </p:nvSpPr>
        <p:spPr>
          <a:xfrm>
            <a:off x="714348" y="5032260"/>
            <a:ext cx="9978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 cycle C</a:t>
            </a:r>
            <a:r>
              <a:rPr lang="fr-FR" b="1" baseline="-25000" dirty="0" smtClean="0"/>
              <a:t>1 </a:t>
            </a:r>
            <a:r>
              <a:rPr lang="fr-FR" dirty="0" smtClean="0"/>
              <a:t>: -  </a:t>
            </a:r>
            <a:r>
              <a:rPr lang="fr-FR" dirty="0" err="1" smtClean="0"/>
              <a:t>delete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value on a.</a:t>
            </a:r>
          </a:p>
          <a:p>
            <a:r>
              <a:rPr lang="fr-FR" dirty="0" smtClean="0"/>
              <a:t>	        - replace </a:t>
            </a:r>
            <a:r>
              <a:rPr lang="fr-FR" dirty="0" err="1" smtClean="0"/>
              <a:t>it</a:t>
            </a:r>
            <a:r>
              <a:rPr lang="fr-FR" dirty="0" smtClean="0"/>
              <a:t> by  {x,e2} or {</a:t>
            </a:r>
            <a:r>
              <a:rPr lang="fr-FR" dirty="0" err="1" smtClean="0"/>
              <a:t>y,e2</a:t>
            </a:r>
            <a:r>
              <a:rPr lang="fr-FR" dirty="0" smtClean="0"/>
              <a:t>} (</a:t>
            </a:r>
            <a:r>
              <a:rPr lang="fr-FR" dirty="0" err="1" smtClean="0"/>
              <a:t>take</a:t>
            </a:r>
            <a:r>
              <a:rPr lang="fr-FR" dirty="0" smtClean="0"/>
              <a:t> the one </a:t>
            </a:r>
            <a:r>
              <a:rPr lang="fr-FR" dirty="0" err="1" smtClean="0"/>
              <a:t>which</a:t>
            </a:r>
            <a:r>
              <a:rPr lang="fr-FR" dirty="0" smtClean="0"/>
              <a:t> has the best value on a)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3143240" y="38872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3481187" y="435769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cxnSp>
        <p:nvCxnSpPr>
          <p:cNvPr id="100" name="Connecteur droit 99"/>
          <p:cNvCxnSpPr>
            <a:stCxn id="62" idx="2"/>
            <a:endCxn id="83" idx="5"/>
          </p:cNvCxnSpPr>
          <p:nvPr/>
        </p:nvCxnSpPr>
        <p:spPr bwMode="auto">
          <a:xfrm rot="10800000">
            <a:off x="2129836" y="4729817"/>
            <a:ext cx="1413163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Connecteur droit 103"/>
          <p:cNvCxnSpPr>
            <a:endCxn id="83" idx="2"/>
          </p:cNvCxnSpPr>
          <p:nvPr/>
        </p:nvCxnSpPr>
        <p:spPr bwMode="auto">
          <a:xfrm rot="10800000" flipV="1">
            <a:off x="2052473" y="4124175"/>
            <a:ext cx="1090768" cy="56986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ZoneTexte 105"/>
          <p:cNvSpPr txBox="1"/>
          <p:nvPr/>
        </p:nvSpPr>
        <p:spPr>
          <a:xfrm>
            <a:off x="2250814" y="32025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1785918" y="427411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at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least one cycle and one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51"/>
          <p:cNvCxnSpPr>
            <a:stCxn id="59" idx="2"/>
            <a:endCxn id="58" idx="0"/>
          </p:cNvCxnSpPr>
          <p:nvPr/>
        </p:nvCxnSpPr>
        <p:spPr bwMode="auto">
          <a:xfrm rot="10800000" flipV="1">
            <a:off x="3097924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>
            <a:endCxn id="61" idx="1"/>
          </p:cNvCxnSpPr>
          <p:nvPr/>
        </p:nvCxnSpPr>
        <p:spPr bwMode="auto">
          <a:xfrm rot="16200000" flipH="1">
            <a:off x="4167546" y="3564551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>
            <a:stCxn id="62" idx="3"/>
            <a:endCxn id="63" idx="3"/>
          </p:cNvCxnSpPr>
          <p:nvPr/>
        </p:nvCxnSpPr>
        <p:spPr bwMode="auto">
          <a:xfrm rot="5400000" flipH="1" flipV="1">
            <a:off x="3872980" y="4413108"/>
            <a:ext cx="71438" cy="704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>
            <a:stCxn id="60" idx="6"/>
          </p:cNvCxnSpPr>
          <p:nvPr/>
        </p:nvCxnSpPr>
        <p:spPr bwMode="auto">
          <a:xfrm flipH="1">
            <a:off x="3453137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>
            <a:stCxn id="63" idx="3"/>
          </p:cNvCxnSpPr>
          <p:nvPr/>
        </p:nvCxnSpPr>
        <p:spPr bwMode="auto">
          <a:xfrm rot="5400000" flipH="1" flipV="1">
            <a:off x="4101589" y="4196473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52605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390598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4319292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4605044" y="400050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3542998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247854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64" name="Connecteur droit 63"/>
          <p:cNvCxnSpPr>
            <a:stCxn id="69" idx="2"/>
          </p:cNvCxnSpPr>
          <p:nvPr/>
        </p:nvCxnSpPr>
        <p:spPr bwMode="auto">
          <a:xfrm rot="10800000" flipV="1">
            <a:off x="5462300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cteur droit 64"/>
          <p:cNvCxnSpPr>
            <a:stCxn id="70" idx="6"/>
            <a:endCxn id="71" idx="1"/>
          </p:cNvCxnSpPr>
          <p:nvPr/>
        </p:nvCxnSpPr>
        <p:spPr bwMode="auto">
          <a:xfrm flipH="1">
            <a:off x="6423464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70" idx="6"/>
          </p:cNvCxnSpPr>
          <p:nvPr/>
        </p:nvCxnSpPr>
        <p:spPr bwMode="auto">
          <a:xfrm flipH="1">
            <a:off x="5524839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Connecteur droit 66"/>
          <p:cNvCxnSpPr>
            <a:stCxn id="71" idx="4"/>
          </p:cNvCxnSpPr>
          <p:nvPr/>
        </p:nvCxnSpPr>
        <p:spPr bwMode="auto">
          <a:xfrm rot="5400000">
            <a:off x="5933578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410059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5462300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6390994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6410191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72" name="Connecteur droit 71"/>
          <p:cNvCxnSpPr>
            <a:stCxn id="79" idx="2"/>
            <a:endCxn id="78" idx="0"/>
          </p:cNvCxnSpPr>
          <p:nvPr/>
        </p:nvCxnSpPr>
        <p:spPr bwMode="auto">
          <a:xfrm rot="10800000" flipV="1">
            <a:off x="902543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>
            <a:endCxn id="83" idx="3"/>
          </p:cNvCxnSpPr>
          <p:nvPr/>
        </p:nvCxnSpPr>
        <p:spPr bwMode="auto">
          <a:xfrm flipV="1">
            <a:off x="1360890" y="4729817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stCxn id="80" idx="6"/>
          </p:cNvCxnSpPr>
          <p:nvPr/>
        </p:nvCxnSpPr>
        <p:spPr bwMode="auto">
          <a:xfrm flipH="1">
            <a:off x="1257756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82" idx="1"/>
          </p:cNvCxnSpPr>
          <p:nvPr/>
        </p:nvCxnSpPr>
        <p:spPr bwMode="auto">
          <a:xfrm rot="16200000" flipV="1">
            <a:off x="812292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utoShape 5"/>
          <p:cNvSpPr>
            <a:spLocks noChangeArrowheads="1"/>
          </p:cNvSpPr>
          <p:nvPr/>
        </p:nvSpPr>
        <p:spPr bwMode="auto">
          <a:xfrm>
            <a:off x="857224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1195217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123911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1347617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2052473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84" name="Connecteur droit 83"/>
          <p:cNvCxnSpPr>
            <a:stCxn id="89" idx="2"/>
          </p:cNvCxnSpPr>
          <p:nvPr/>
        </p:nvCxnSpPr>
        <p:spPr bwMode="auto">
          <a:xfrm rot="10800000" flipV="1">
            <a:off x="7176812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>
            <a:stCxn id="90" idx="6"/>
            <a:endCxn id="91" idx="1"/>
          </p:cNvCxnSpPr>
          <p:nvPr/>
        </p:nvCxnSpPr>
        <p:spPr bwMode="auto">
          <a:xfrm flipH="1">
            <a:off x="8137976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stCxn id="90" idx="6"/>
          </p:cNvCxnSpPr>
          <p:nvPr/>
        </p:nvCxnSpPr>
        <p:spPr bwMode="auto">
          <a:xfrm flipH="1">
            <a:off x="7239351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>
            <a:stCxn id="91" idx="4"/>
          </p:cNvCxnSpPr>
          <p:nvPr/>
        </p:nvCxnSpPr>
        <p:spPr bwMode="auto">
          <a:xfrm rot="5400000">
            <a:off x="7648090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7124571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7176812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8105506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8124703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6" name="ZoneTexte 95"/>
          <p:cNvSpPr txBox="1"/>
          <p:nvPr/>
        </p:nvSpPr>
        <p:spPr>
          <a:xfrm>
            <a:off x="714348" y="5032260"/>
            <a:ext cx="8826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 cycle C</a:t>
            </a:r>
            <a:r>
              <a:rPr lang="fr-FR" b="1" baseline="-25000" dirty="0" smtClean="0"/>
              <a:t>1 </a:t>
            </a:r>
            <a:r>
              <a:rPr lang="fr-FR" dirty="0" smtClean="0"/>
              <a:t>: -  </a:t>
            </a:r>
            <a:r>
              <a:rPr lang="fr-FR" dirty="0" err="1" smtClean="0"/>
              <a:t>delete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value on a.</a:t>
            </a:r>
          </a:p>
          <a:p>
            <a:r>
              <a:rPr lang="fr-FR" dirty="0" smtClean="0"/>
              <a:t>	        - replace </a:t>
            </a:r>
            <a:r>
              <a:rPr lang="fr-FR" dirty="0" err="1" smtClean="0"/>
              <a:t>it</a:t>
            </a:r>
            <a:r>
              <a:rPr lang="fr-FR" dirty="0" smtClean="0"/>
              <a:t> by  {x,e2} or {</a:t>
            </a:r>
            <a:r>
              <a:rPr lang="fr-FR" dirty="0" err="1" smtClean="0"/>
              <a:t>y,e2</a:t>
            </a:r>
            <a:r>
              <a:rPr lang="fr-FR" dirty="0" smtClean="0"/>
              <a:t>} (</a:t>
            </a:r>
            <a:r>
              <a:rPr lang="fr-FR" dirty="0" err="1" smtClean="0"/>
              <a:t>take</a:t>
            </a:r>
            <a:r>
              <a:rPr lang="fr-FR" dirty="0" smtClean="0"/>
              <a:t> the one </a:t>
            </a:r>
            <a:r>
              <a:rPr lang="fr-FR" dirty="0" err="1" smtClean="0"/>
              <a:t>which</a:t>
            </a:r>
            <a:r>
              <a:rPr lang="fr-FR" dirty="0" smtClean="0"/>
              <a:t> has the best value on a)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3143240" y="38872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3481187" y="435769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cxnSp>
        <p:nvCxnSpPr>
          <p:cNvPr id="100" name="Connecteur droit 99"/>
          <p:cNvCxnSpPr>
            <a:stCxn id="62" idx="2"/>
            <a:endCxn id="83" idx="5"/>
          </p:cNvCxnSpPr>
          <p:nvPr/>
        </p:nvCxnSpPr>
        <p:spPr bwMode="auto">
          <a:xfrm rot="10800000">
            <a:off x="2129836" y="4729817"/>
            <a:ext cx="1413163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ZoneTexte 105"/>
          <p:cNvSpPr txBox="1"/>
          <p:nvPr/>
        </p:nvSpPr>
        <p:spPr>
          <a:xfrm>
            <a:off x="2250814" y="32025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1785918" y="427411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at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least one cycle and one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51"/>
          <p:cNvCxnSpPr>
            <a:stCxn id="59" idx="2"/>
            <a:endCxn id="58" idx="0"/>
          </p:cNvCxnSpPr>
          <p:nvPr/>
        </p:nvCxnSpPr>
        <p:spPr bwMode="auto">
          <a:xfrm rot="10800000" flipV="1">
            <a:off x="3097924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>
            <a:endCxn id="61" idx="1"/>
          </p:cNvCxnSpPr>
          <p:nvPr/>
        </p:nvCxnSpPr>
        <p:spPr bwMode="auto">
          <a:xfrm rot="16200000" flipH="1">
            <a:off x="4167546" y="3564551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>
            <a:stCxn id="62" idx="3"/>
            <a:endCxn id="63" idx="3"/>
          </p:cNvCxnSpPr>
          <p:nvPr/>
        </p:nvCxnSpPr>
        <p:spPr bwMode="auto">
          <a:xfrm rot="5400000" flipH="1" flipV="1">
            <a:off x="3872980" y="4413108"/>
            <a:ext cx="71438" cy="704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>
            <a:stCxn id="60" idx="6"/>
          </p:cNvCxnSpPr>
          <p:nvPr/>
        </p:nvCxnSpPr>
        <p:spPr bwMode="auto">
          <a:xfrm flipH="1">
            <a:off x="3453137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>
            <a:stCxn id="63" idx="3"/>
          </p:cNvCxnSpPr>
          <p:nvPr/>
        </p:nvCxnSpPr>
        <p:spPr bwMode="auto">
          <a:xfrm rot="5400000" flipH="1" flipV="1">
            <a:off x="4101589" y="4196473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52605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390598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4319292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4605044" y="400050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3542998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247854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64" name="Connecteur droit 63"/>
          <p:cNvCxnSpPr>
            <a:stCxn id="69" idx="2"/>
          </p:cNvCxnSpPr>
          <p:nvPr/>
        </p:nvCxnSpPr>
        <p:spPr bwMode="auto">
          <a:xfrm rot="10800000" flipV="1">
            <a:off x="5462300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cteur droit 64"/>
          <p:cNvCxnSpPr>
            <a:stCxn id="70" idx="6"/>
            <a:endCxn id="71" idx="1"/>
          </p:cNvCxnSpPr>
          <p:nvPr/>
        </p:nvCxnSpPr>
        <p:spPr bwMode="auto">
          <a:xfrm flipH="1">
            <a:off x="6423464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70" idx="6"/>
          </p:cNvCxnSpPr>
          <p:nvPr/>
        </p:nvCxnSpPr>
        <p:spPr bwMode="auto">
          <a:xfrm flipH="1">
            <a:off x="5524839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Connecteur droit 66"/>
          <p:cNvCxnSpPr>
            <a:stCxn id="71" idx="4"/>
          </p:cNvCxnSpPr>
          <p:nvPr/>
        </p:nvCxnSpPr>
        <p:spPr bwMode="auto">
          <a:xfrm rot="5400000">
            <a:off x="5933578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410059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5462300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6390994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6410191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72" name="Connecteur droit 71"/>
          <p:cNvCxnSpPr>
            <a:stCxn id="79" idx="2"/>
            <a:endCxn id="78" idx="0"/>
          </p:cNvCxnSpPr>
          <p:nvPr/>
        </p:nvCxnSpPr>
        <p:spPr bwMode="auto">
          <a:xfrm rot="10800000" flipV="1">
            <a:off x="902543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>
            <a:endCxn id="83" idx="3"/>
          </p:cNvCxnSpPr>
          <p:nvPr/>
        </p:nvCxnSpPr>
        <p:spPr bwMode="auto">
          <a:xfrm flipV="1">
            <a:off x="1360890" y="4729817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stCxn id="80" idx="6"/>
          </p:cNvCxnSpPr>
          <p:nvPr/>
        </p:nvCxnSpPr>
        <p:spPr bwMode="auto">
          <a:xfrm flipH="1">
            <a:off x="1257756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82" idx="1"/>
          </p:cNvCxnSpPr>
          <p:nvPr/>
        </p:nvCxnSpPr>
        <p:spPr bwMode="auto">
          <a:xfrm rot="16200000" flipV="1">
            <a:off x="812292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utoShape 5"/>
          <p:cNvSpPr>
            <a:spLocks noChangeArrowheads="1"/>
          </p:cNvSpPr>
          <p:nvPr/>
        </p:nvSpPr>
        <p:spPr bwMode="auto">
          <a:xfrm>
            <a:off x="857224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1195217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123911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1347617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2052473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84" name="Connecteur droit 83"/>
          <p:cNvCxnSpPr>
            <a:stCxn id="89" idx="2"/>
          </p:cNvCxnSpPr>
          <p:nvPr/>
        </p:nvCxnSpPr>
        <p:spPr bwMode="auto">
          <a:xfrm rot="10800000" flipV="1">
            <a:off x="7176812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>
            <a:stCxn id="90" idx="6"/>
            <a:endCxn id="91" idx="1"/>
          </p:cNvCxnSpPr>
          <p:nvPr/>
        </p:nvCxnSpPr>
        <p:spPr bwMode="auto">
          <a:xfrm flipH="1">
            <a:off x="8137976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stCxn id="90" idx="6"/>
          </p:cNvCxnSpPr>
          <p:nvPr/>
        </p:nvCxnSpPr>
        <p:spPr bwMode="auto">
          <a:xfrm flipH="1">
            <a:off x="7239351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>
            <a:stCxn id="91" idx="4"/>
          </p:cNvCxnSpPr>
          <p:nvPr/>
        </p:nvCxnSpPr>
        <p:spPr bwMode="auto">
          <a:xfrm rot="5400000">
            <a:off x="7648090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7124571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7176812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8105506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8124703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6" name="ZoneTexte 95"/>
          <p:cNvSpPr txBox="1"/>
          <p:nvPr/>
        </p:nvSpPr>
        <p:spPr>
          <a:xfrm>
            <a:off x="714348" y="5032260"/>
            <a:ext cx="8898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 cycle C</a:t>
            </a:r>
            <a:r>
              <a:rPr lang="fr-FR" b="1" baseline="-25000" dirty="0" smtClean="0"/>
              <a:t>1 </a:t>
            </a:r>
            <a:r>
              <a:rPr lang="fr-FR" dirty="0" smtClean="0"/>
              <a:t>: -  </a:t>
            </a:r>
            <a:r>
              <a:rPr lang="fr-FR" dirty="0" err="1" smtClean="0"/>
              <a:t>delete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value on a.</a:t>
            </a:r>
          </a:p>
          <a:p>
            <a:r>
              <a:rPr lang="fr-FR" dirty="0" smtClean="0"/>
              <a:t>	        - replace </a:t>
            </a:r>
            <a:r>
              <a:rPr lang="fr-FR" dirty="0" err="1" smtClean="0"/>
              <a:t>it</a:t>
            </a:r>
            <a:r>
              <a:rPr lang="fr-FR" dirty="0" smtClean="0"/>
              <a:t> by  {x,e2} or {</a:t>
            </a:r>
            <a:r>
              <a:rPr lang="fr-FR" dirty="0" err="1" smtClean="0"/>
              <a:t>y,e2</a:t>
            </a:r>
            <a:r>
              <a:rPr lang="fr-FR" dirty="0" smtClean="0"/>
              <a:t>} (</a:t>
            </a:r>
            <a:r>
              <a:rPr lang="fr-FR" dirty="0" err="1" smtClean="0"/>
              <a:t>take</a:t>
            </a:r>
            <a:r>
              <a:rPr lang="fr-FR" dirty="0" smtClean="0"/>
              <a:t> the one </a:t>
            </a:r>
            <a:r>
              <a:rPr lang="fr-FR" dirty="0" err="1" smtClean="0"/>
              <a:t>which</a:t>
            </a:r>
            <a:r>
              <a:rPr lang="fr-FR" dirty="0" smtClean="0"/>
              <a:t> has the best value on a)</a:t>
            </a:r>
          </a:p>
          <a:p>
            <a:r>
              <a:rPr lang="fr-FR" dirty="0" err="1" smtClean="0"/>
              <a:t>Repeat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more cycle.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3143240" y="38872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3481187" y="435769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cxnSp>
        <p:nvCxnSpPr>
          <p:cNvPr id="100" name="Connecteur droit 99"/>
          <p:cNvCxnSpPr>
            <a:stCxn id="62" idx="2"/>
            <a:endCxn id="83" idx="5"/>
          </p:cNvCxnSpPr>
          <p:nvPr/>
        </p:nvCxnSpPr>
        <p:spPr bwMode="auto">
          <a:xfrm rot="10800000">
            <a:off x="2129836" y="4729817"/>
            <a:ext cx="1413163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ZoneTexte 105"/>
          <p:cNvSpPr txBox="1"/>
          <p:nvPr/>
        </p:nvSpPr>
        <p:spPr>
          <a:xfrm>
            <a:off x="2250814" y="32025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1785918" y="427411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at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least one cycle and one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51"/>
          <p:cNvCxnSpPr>
            <a:stCxn id="59" idx="2"/>
            <a:endCxn id="58" idx="0"/>
          </p:cNvCxnSpPr>
          <p:nvPr/>
        </p:nvCxnSpPr>
        <p:spPr bwMode="auto">
          <a:xfrm rot="10800000" flipV="1">
            <a:off x="3097924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>
            <a:endCxn id="61" idx="1"/>
          </p:cNvCxnSpPr>
          <p:nvPr/>
        </p:nvCxnSpPr>
        <p:spPr bwMode="auto">
          <a:xfrm rot="16200000" flipH="1">
            <a:off x="4167546" y="3564551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>
            <a:stCxn id="62" idx="3"/>
            <a:endCxn id="63" idx="3"/>
          </p:cNvCxnSpPr>
          <p:nvPr/>
        </p:nvCxnSpPr>
        <p:spPr bwMode="auto">
          <a:xfrm rot="5400000" flipH="1" flipV="1">
            <a:off x="3872980" y="4413108"/>
            <a:ext cx="71438" cy="704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>
            <a:stCxn id="60" idx="6"/>
          </p:cNvCxnSpPr>
          <p:nvPr/>
        </p:nvCxnSpPr>
        <p:spPr bwMode="auto">
          <a:xfrm flipH="1">
            <a:off x="3453137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>
            <a:stCxn id="63" idx="3"/>
          </p:cNvCxnSpPr>
          <p:nvPr/>
        </p:nvCxnSpPr>
        <p:spPr bwMode="auto">
          <a:xfrm rot="5400000" flipH="1" flipV="1">
            <a:off x="4101589" y="4196473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52605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390598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4319292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4605044" y="400050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3542998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247854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64" name="Connecteur droit 63"/>
          <p:cNvCxnSpPr>
            <a:stCxn id="69" idx="2"/>
          </p:cNvCxnSpPr>
          <p:nvPr/>
        </p:nvCxnSpPr>
        <p:spPr bwMode="auto">
          <a:xfrm rot="10800000" flipV="1">
            <a:off x="5462300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cteur droit 64"/>
          <p:cNvCxnSpPr>
            <a:stCxn id="70" idx="6"/>
            <a:endCxn id="71" idx="1"/>
          </p:cNvCxnSpPr>
          <p:nvPr/>
        </p:nvCxnSpPr>
        <p:spPr bwMode="auto">
          <a:xfrm flipH="1">
            <a:off x="6423464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70" idx="6"/>
          </p:cNvCxnSpPr>
          <p:nvPr/>
        </p:nvCxnSpPr>
        <p:spPr bwMode="auto">
          <a:xfrm flipH="1">
            <a:off x="5524839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Connecteur droit 66"/>
          <p:cNvCxnSpPr>
            <a:stCxn id="71" idx="4"/>
          </p:cNvCxnSpPr>
          <p:nvPr/>
        </p:nvCxnSpPr>
        <p:spPr bwMode="auto">
          <a:xfrm rot="5400000">
            <a:off x="5933578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410059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5462300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6390994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6410191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72" name="Connecteur droit 71"/>
          <p:cNvCxnSpPr>
            <a:stCxn id="79" idx="2"/>
            <a:endCxn id="78" idx="0"/>
          </p:cNvCxnSpPr>
          <p:nvPr/>
        </p:nvCxnSpPr>
        <p:spPr bwMode="auto">
          <a:xfrm rot="10800000" flipV="1">
            <a:off x="902543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>
            <a:endCxn id="83" idx="3"/>
          </p:cNvCxnSpPr>
          <p:nvPr/>
        </p:nvCxnSpPr>
        <p:spPr bwMode="auto">
          <a:xfrm flipV="1">
            <a:off x="1360890" y="4729817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stCxn id="80" idx="6"/>
          </p:cNvCxnSpPr>
          <p:nvPr/>
        </p:nvCxnSpPr>
        <p:spPr bwMode="auto">
          <a:xfrm flipH="1">
            <a:off x="1257756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82" idx="1"/>
          </p:cNvCxnSpPr>
          <p:nvPr/>
        </p:nvCxnSpPr>
        <p:spPr bwMode="auto">
          <a:xfrm rot="16200000" flipV="1">
            <a:off x="812292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utoShape 5"/>
          <p:cNvSpPr>
            <a:spLocks noChangeArrowheads="1"/>
          </p:cNvSpPr>
          <p:nvPr/>
        </p:nvSpPr>
        <p:spPr bwMode="auto">
          <a:xfrm>
            <a:off x="857224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1195217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123911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1347617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2052473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84" name="Connecteur droit 83"/>
          <p:cNvCxnSpPr>
            <a:stCxn id="89" idx="2"/>
          </p:cNvCxnSpPr>
          <p:nvPr/>
        </p:nvCxnSpPr>
        <p:spPr bwMode="auto">
          <a:xfrm rot="10800000" flipV="1">
            <a:off x="7176812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>
            <a:stCxn id="90" idx="6"/>
            <a:endCxn id="91" idx="1"/>
          </p:cNvCxnSpPr>
          <p:nvPr/>
        </p:nvCxnSpPr>
        <p:spPr bwMode="auto">
          <a:xfrm flipH="1">
            <a:off x="8137976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stCxn id="90" idx="6"/>
          </p:cNvCxnSpPr>
          <p:nvPr/>
        </p:nvCxnSpPr>
        <p:spPr bwMode="auto">
          <a:xfrm flipH="1">
            <a:off x="7239351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>
            <a:stCxn id="91" idx="4"/>
          </p:cNvCxnSpPr>
          <p:nvPr/>
        </p:nvCxnSpPr>
        <p:spPr bwMode="auto">
          <a:xfrm rot="5400000">
            <a:off x="7648090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7124571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7176812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8105506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8124703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6" name="ZoneTexte 95"/>
          <p:cNvSpPr txBox="1"/>
          <p:nvPr/>
        </p:nvSpPr>
        <p:spPr>
          <a:xfrm>
            <a:off x="714348" y="5032260"/>
            <a:ext cx="8429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 cycle C</a:t>
            </a:r>
            <a:r>
              <a:rPr lang="fr-FR" b="1" baseline="-25000" dirty="0" smtClean="0"/>
              <a:t>1 </a:t>
            </a:r>
            <a:r>
              <a:rPr lang="fr-FR" dirty="0" smtClean="0"/>
              <a:t>: -  </a:t>
            </a:r>
            <a:r>
              <a:rPr lang="fr-FR" dirty="0" err="1" smtClean="0"/>
              <a:t>delete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value on a.</a:t>
            </a:r>
          </a:p>
          <a:p>
            <a:r>
              <a:rPr lang="fr-FR" dirty="0" smtClean="0"/>
              <a:t>	        - replace </a:t>
            </a:r>
            <a:r>
              <a:rPr lang="fr-FR" dirty="0" err="1" smtClean="0"/>
              <a:t>it</a:t>
            </a:r>
            <a:r>
              <a:rPr lang="fr-FR" dirty="0" smtClean="0"/>
              <a:t> by  {x,e2} or {</a:t>
            </a:r>
            <a:r>
              <a:rPr lang="fr-FR" dirty="0" err="1" smtClean="0"/>
              <a:t>y,e2</a:t>
            </a:r>
            <a:r>
              <a:rPr lang="fr-FR" dirty="0" smtClean="0"/>
              <a:t>} (</a:t>
            </a:r>
            <a:r>
              <a:rPr lang="fr-FR" dirty="0" err="1" smtClean="0"/>
              <a:t>take</a:t>
            </a:r>
            <a:r>
              <a:rPr lang="fr-FR" dirty="0" smtClean="0"/>
              <a:t> the one </a:t>
            </a:r>
            <a:r>
              <a:rPr lang="fr-FR" dirty="0" err="1" smtClean="0"/>
              <a:t>which</a:t>
            </a:r>
            <a:r>
              <a:rPr lang="fr-FR" dirty="0" smtClean="0"/>
              <a:t> has the best value on a)</a:t>
            </a:r>
          </a:p>
          <a:p>
            <a:r>
              <a:rPr lang="fr-FR" dirty="0" err="1" smtClean="0"/>
              <a:t>Repeat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more cycle.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5072065" y="4101694"/>
            <a:ext cx="33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6500826" y="4193871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cxnSp>
        <p:nvCxnSpPr>
          <p:cNvPr id="100" name="Connecteur droit 99"/>
          <p:cNvCxnSpPr>
            <a:stCxn id="62" idx="2"/>
            <a:endCxn id="83" idx="5"/>
          </p:cNvCxnSpPr>
          <p:nvPr/>
        </p:nvCxnSpPr>
        <p:spPr bwMode="auto">
          <a:xfrm rot="10800000">
            <a:off x="2129836" y="4729817"/>
            <a:ext cx="1413163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ZoneTexte 105"/>
          <p:cNvSpPr txBox="1"/>
          <p:nvPr/>
        </p:nvSpPr>
        <p:spPr>
          <a:xfrm>
            <a:off x="2250814" y="32025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2645555" y="3815838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at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least one cycle and one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51"/>
          <p:cNvCxnSpPr>
            <a:stCxn id="59" idx="2"/>
            <a:endCxn id="58" idx="0"/>
          </p:cNvCxnSpPr>
          <p:nvPr/>
        </p:nvCxnSpPr>
        <p:spPr bwMode="auto">
          <a:xfrm rot="10800000" flipV="1">
            <a:off x="3097924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>
            <a:endCxn id="61" idx="1"/>
          </p:cNvCxnSpPr>
          <p:nvPr/>
        </p:nvCxnSpPr>
        <p:spPr bwMode="auto">
          <a:xfrm rot="16200000" flipH="1">
            <a:off x="4167546" y="3564551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>
            <a:stCxn id="62" idx="3"/>
            <a:endCxn id="63" idx="3"/>
          </p:cNvCxnSpPr>
          <p:nvPr/>
        </p:nvCxnSpPr>
        <p:spPr bwMode="auto">
          <a:xfrm rot="5400000" flipH="1" flipV="1">
            <a:off x="3872980" y="4413108"/>
            <a:ext cx="71438" cy="704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>
            <a:stCxn id="60" idx="6"/>
          </p:cNvCxnSpPr>
          <p:nvPr/>
        </p:nvCxnSpPr>
        <p:spPr bwMode="auto">
          <a:xfrm flipH="1">
            <a:off x="3453137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>
            <a:stCxn id="63" idx="3"/>
          </p:cNvCxnSpPr>
          <p:nvPr/>
        </p:nvCxnSpPr>
        <p:spPr bwMode="auto">
          <a:xfrm rot="5400000" flipH="1" flipV="1">
            <a:off x="4101589" y="4196473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52605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390598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4319292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4605044" y="400050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3542998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247854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64" name="Connecteur droit 63"/>
          <p:cNvCxnSpPr>
            <a:stCxn id="69" idx="2"/>
          </p:cNvCxnSpPr>
          <p:nvPr/>
        </p:nvCxnSpPr>
        <p:spPr bwMode="auto">
          <a:xfrm rot="10800000" flipV="1">
            <a:off x="5462300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cteur droit 64"/>
          <p:cNvCxnSpPr>
            <a:stCxn id="70" idx="6"/>
            <a:endCxn id="71" idx="1"/>
          </p:cNvCxnSpPr>
          <p:nvPr/>
        </p:nvCxnSpPr>
        <p:spPr bwMode="auto">
          <a:xfrm flipH="1">
            <a:off x="6423464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70" idx="6"/>
          </p:cNvCxnSpPr>
          <p:nvPr/>
        </p:nvCxnSpPr>
        <p:spPr bwMode="auto">
          <a:xfrm flipH="1">
            <a:off x="5524839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Connecteur droit 66"/>
          <p:cNvCxnSpPr>
            <a:stCxn id="68" idx="4"/>
          </p:cNvCxnSpPr>
          <p:nvPr/>
        </p:nvCxnSpPr>
        <p:spPr bwMode="auto">
          <a:xfrm rot="5400000" flipH="1">
            <a:off x="4131856" y="3105612"/>
            <a:ext cx="303367" cy="234367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410059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5462300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6390994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6410191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72" name="Connecteur droit 71"/>
          <p:cNvCxnSpPr>
            <a:stCxn id="79" idx="2"/>
            <a:endCxn id="78" idx="0"/>
          </p:cNvCxnSpPr>
          <p:nvPr/>
        </p:nvCxnSpPr>
        <p:spPr bwMode="auto">
          <a:xfrm rot="10800000" flipV="1">
            <a:off x="902543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>
            <a:endCxn id="83" idx="3"/>
          </p:cNvCxnSpPr>
          <p:nvPr/>
        </p:nvCxnSpPr>
        <p:spPr bwMode="auto">
          <a:xfrm flipV="1">
            <a:off x="1360890" y="4729817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stCxn id="80" idx="6"/>
          </p:cNvCxnSpPr>
          <p:nvPr/>
        </p:nvCxnSpPr>
        <p:spPr bwMode="auto">
          <a:xfrm flipH="1">
            <a:off x="1257756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82" idx="1"/>
          </p:cNvCxnSpPr>
          <p:nvPr/>
        </p:nvCxnSpPr>
        <p:spPr bwMode="auto">
          <a:xfrm rot="16200000" flipV="1">
            <a:off x="812292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utoShape 5"/>
          <p:cNvSpPr>
            <a:spLocks noChangeArrowheads="1"/>
          </p:cNvSpPr>
          <p:nvPr/>
        </p:nvSpPr>
        <p:spPr bwMode="auto">
          <a:xfrm>
            <a:off x="857224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1195217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123911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1347617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2052473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84" name="Connecteur droit 83"/>
          <p:cNvCxnSpPr>
            <a:stCxn id="89" idx="2"/>
          </p:cNvCxnSpPr>
          <p:nvPr/>
        </p:nvCxnSpPr>
        <p:spPr bwMode="auto">
          <a:xfrm rot="10800000" flipV="1">
            <a:off x="7176812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>
            <a:stCxn id="90" idx="6"/>
            <a:endCxn id="91" idx="1"/>
          </p:cNvCxnSpPr>
          <p:nvPr/>
        </p:nvCxnSpPr>
        <p:spPr bwMode="auto">
          <a:xfrm flipH="1">
            <a:off x="8137976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stCxn id="90" idx="6"/>
          </p:cNvCxnSpPr>
          <p:nvPr/>
        </p:nvCxnSpPr>
        <p:spPr bwMode="auto">
          <a:xfrm flipH="1">
            <a:off x="7239351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>
            <a:stCxn id="91" idx="4"/>
          </p:cNvCxnSpPr>
          <p:nvPr/>
        </p:nvCxnSpPr>
        <p:spPr bwMode="auto">
          <a:xfrm rot="5400000">
            <a:off x="7648090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7124571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7176812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8105506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8124703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6" name="ZoneTexte 95"/>
          <p:cNvSpPr txBox="1"/>
          <p:nvPr/>
        </p:nvSpPr>
        <p:spPr>
          <a:xfrm>
            <a:off x="714348" y="5032260"/>
            <a:ext cx="9978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 cycle C</a:t>
            </a:r>
            <a:r>
              <a:rPr lang="fr-FR" b="1" baseline="-25000" dirty="0" smtClean="0"/>
              <a:t>1 </a:t>
            </a:r>
            <a:r>
              <a:rPr lang="fr-FR" dirty="0" smtClean="0"/>
              <a:t>: -  </a:t>
            </a:r>
            <a:r>
              <a:rPr lang="fr-FR" dirty="0" err="1" smtClean="0"/>
              <a:t>delete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value on a.</a:t>
            </a:r>
          </a:p>
          <a:p>
            <a:r>
              <a:rPr lang="fr-FR" dirty="0" smtClean="0"/>
              <a:t>	        - replace </a:t>
            </a:r>
            <a:r>
              <a:rPr lang="fr-FR" dirty="0" err="1" smtClean="0"/>
              <a:t>it</a:t>
            </a:r>
            <a:r>
              <a:rPr lang="fr-FR" dirty="0" smtClean="0"/>
              <a:t> by  {x,e2} or {</a:t>
            </a:r>
            <a:r>
              <a:rPr lang="fr-FR" dirty="0" err="1" smtClean="0"/>
              <a:t>y,e2</a:t>
            </a:r>
            <a:r>
              <a:rPr lang="fr-FR" dirty="0" smtClean="0"/>
              <a:t>} (</a:t>
            </a:r>
            <a:r>
              <a:rPr lang="fr-FR" dirty="0" err="1" smtClean="0"/>
              <a:t>take</a:t>
            </a:r>
            <a:r>
              <a:rPr lang="fr-FR" dirty="0" smtClean="0"/>
              <a:t> the one </a:t>
            </a:r>
            <a:r>
              <a:rPr lang="fr-FR" dirty="0" err="1" smtClean="0"/>
              <a:t>which</a:t>
            </a:r>
            <a:r>
              <a:rPr lang="fr-FR" dirty="0" smtClean="0"/>
              <a:t> has the best value on a)</a:t>
            </a:r>
          </a:p>
          <a:p>
            <a:r>
              <a:rPr lang="fr-FR" dirty="0" err="1" smtClean="0"/>
              <a:t>Repeat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more cycle.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5072065" y="4101694"/>
            <a:ext cx="33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6500826" y="4193871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cxnSp>
        <p:nvCxnSpPr>
          <p:cNvPr id="100" name="Connecteur droit 99"/>
          <p:cNvCxnSpPr>
            <a:stCxn id="62" idx="2"/>
            <a:endCxn id="83" idx="5"/>
          </p:cNvCxnSpPr>
          <p:nvPr/>
        </p:nvCxnSpPr>
        <p:spPr bwMode="auto">
          <a:xfrm rot="10800000">
            <a:off x="2129836" y="4729817"/>
            <a:ext cx="1413163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ZoneTexte 105"/>
          <p:cNvSpPr txBox="1"/>
          <p:nvPr/>
        </p:nvSpPr>
        <p:spPr>
          <a:xfrm>
            <a:off x="2250814" y="32025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2645555" y="3815838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at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least one cycle and one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51"/>
          <p:cNvCxnSpPr>
            <a:stCxn id="59" idx="2"/>
            <a:endCxn id="58" idx="0"/>
          </p:cNvCxnSpPr>
          <p:nvPr/>
        </p:nvCxnSpPr>
        <p:spPr bwMode="auto">
          <a:xfrm rot="10800000" flipV="1">
            <a:off x="3097924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>
            <a:endCxn id="61" idx="1"/>
          </p:cNvCxnSpPr>
          <p:nvPr/>
        </p:nvCxnSpPr>
        <p:spPr bwMode="auto">
          <a:xfrm rot="16200000" flipH="1">
            <a:off x="4167546" y="3564551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>
            <a:stCxn id="62" idx="3"/>
            <a:endCxn id="63" idx="3"/>
          </p:cNvCxnSpPr>
          <p:nvPr/>
        </p:nvCxnSpPr>
        <p:spPr bwMode="auto">
          <a:xfrm rot="5400000" flipH="1" flipV="1">
            <a:off x="3872980" y="4413108"/>
            <a:ext cx="71438" cy="704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>
            <a:stCxn id="60" idx="6"/>
          </p:cNvCxnSpPr>
          <p:nvPr/>
        </p:nvCxnSpPr>
        <p:spPr bwMode="auto">
          <a:xfrm flipH="1">
            <a:off x="3453137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>
            <a:stCxn id="63" idx="3"/>
          </p:cNvCxnSpPr>
          <p:nvPr/>
        </p:nvCxnSpPr>
        <p:spPr bwMode="auto">
          <a:xfrm rot="5400000" flipH="1" flipV="1">
            <a:off x="4101589" y="4196473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52605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390598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4319292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4605044" y="400050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3542998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247854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64" name="Connecteur droit 63"/>
          <p:cNvCxnSpPr>
            <a:stCxn id="69" idx="2"/>
          </p:cNvCxnSpPr>
          <p:nvPr/>
        </p:nvCxnSpPr>
        <p:spPr bwMode="auto">
          <a:xfrm rot="10800000" flipV="1">
            <a:off x="5462300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cteur droit 64"/>
          <p:cNvCxnSpPr>
            <a:stCxn id="70" idx="6"/>
            <a:endCxn id="71" idx="1"/>
          </p:cNvCxnSpPr>
          <p:nvPr/>
        </p:nvCxnSpPr>
        <p:spPr bwMode="auto">
          <a:xfrm flipH="1">
            <a:off x="6423464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70" idx="6"/>
          </p:cNvCxnSpPr>
          <p:nvPr/>
        </p:nvCxnSpPr>
        <p:spPr bwMode="auto">
          <a:xfrm flipH="1">
            <a:off x="5524839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Connecteur droit 66"/>
          <p:cNvCxnSpPr>
            <a:stCxn id="68" idx="4"/>
          </p:cNvCxnSpPr>
          <p:nvPr/>
        </p:nvCxnSpPr>
        <p:spPr bwMode="auto">
          <a:xfrm rot="5400000" flipH="1">
            <a:off x="4131856" y="3105612"/>
            <a:ext cx="303367" cy="234367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410059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5462300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6390994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6410191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72" name="Connecteur droit 71"/>
          <p:cNvCxnSpPr>
            <a:stCxn id="79" idx="2"/>
            <a:endCxn id="78" idx="0"/>
          </p:cNvCxnSpPr>
          <p:nvPr/>
        </p:nvCxnSpPr>
        <p:spPr bwMode="auto">
          <a:xfrm rot="10800000" flipV="1">
            <a:off x="902543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>
            <a:endCxn id="83" idx="3"/>
          </p:cNvCxnSpPr>
          <p:nvPr/>
        </p:nvCxnSpPr>
        <p:spPr bwMode="auto">
          <a:xfrm flipV="1">
            <a:off x="1360890" y="4729817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stCxn id="80" idx="6"/>
          </p:cNvCxnSpPr>
          <p:nvPr/>
        </p:nvCxnSpPr>
        <p:spPr bwMode="auto">
          <a:xfrm flipH="1">
            <a:off x="1257756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82" idx="1"/>
          </p:cNvCxnSpPr>
          <p:nvPr/>
        </p:nvCxnSpPr>
        <p:spPr bwMode="auto">
          <a:xfrm rot="16200000" flipV="1">
            <a:off x="812292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utoShape 5"/>
          <p:cNvSpPr>
            <a:spLocks noChangeArrowheads="1"/>
          </p:cNvSpPr>
          <p:nvPr/>
        </p:nvSpPr>
        <p:spPr bwMode="auto">
          <a:xfrm>
            <a:off x="857224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1195217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123911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1347617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2052473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84" name="Connecteur droit 83"/>
          <p:cNvCxnSpPr>
            <a:stCxn id="89" idx="2"/>
          </p:cNvCxnSpPr>
          <p:nvPr/>
        </p:nvCxnSpPr>
        <p:spPr bwMode="auto">
          <a:xfrm rot="10800000" flipV="1">
            <a:off x="7176812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>
            <a:stCxn id="90" idx="6"/>
            <a:endCxn id="91" idx="1"/>
          </p:cNvCxnSpPr>
          <p:nvPr/>
        </p:nvCxnSpPr>
        <p:spPr bwMode="auto">
          <a:xfrm flipH="1">
            <a:off x="8137976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stCxn id="90" idx="6"/>
          </p:cNvCxnSpPr>
          <p:nvPr/>
        </p:nvCxnSpPr>
        <p:spPr bwMode="auto">
          <a:xfrm flipH="1">
            <a:off x="7239351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>
            <a:stCxn id="91" idx="4"/>
          </p:cNvCxnSpPr>
          <p:nvPr/>
        </p:nvCxnSpPr>
        <p:spPr bwMode="auto">
          <a:xfrm rot="5400000">
            <a:off x="7648090" y="3898293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7124571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7176812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8105506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8124703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6" name="ZoneTexte 95"/>
          <p:cNvSpPr txBox="1"/>
          <p:nvPr/>
        </p:nvSpPr>
        <p:spPr>
          <a:xfrm>
            <a:off x="714348" y="5032260"/>
            <a:ext cx="8538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 cycle C</a:t>
            </a:r>
            <a:r>
              <a:rPr lang="fr-FR" b="1" baseline="-25000" dirty="0" smtClean="0"/>
              <a:t>1 </a:t>
            </a:r>
            <a:r>
              <a:rPr lang="fr-FR" dirty="0" smtClean="0"/>
              <a:t>: -  </a:t>
            </a:r>
            <a:r>
              <a:rPr lang="fr-FR" dirty="0" err="1" smtClean="0"/>
              <a:t>delete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value on a.</a:t>
            </a:r>
          </a:p>
          <a:p>
            <a:r>
              <a:rPr lang="fr-FR" dirty="0" smtClean="0"/>
              <a:t>	        - replace </a:t>
            </a:r>
            <a:r>
              <a:rPr lang="fr-FR" dirty="0" err="1" smtClean="0"/>
              <a:t>it</a:t>
            </a:r>
            <a:r>
              <a:rPr lang="fr-FR" dirty="0" smtClean="0"/>
              <a:t> by  {x,e2} or {</a:t>
            </a:r>
            <a:r>
              <a:rPr lang="fr-FR" dirty="0" err="1" smtClean="0"/>
              <a:t>y,e2</a:t>
            </a:r>
            <a:r>
              <a:rPr lang="fr-FR" dirty="0" smtClean="0"/>
              <a:t>} (</a:t>
            </a:r>
            <a:r>
              <a:rPr lang="fr-FR" dirty="0" err="1" smtClean="0"/>
              <a:t>take</a:t>
            </a:r>
            <a:r>
              <a:rPr lang="fr-FR" dirty="0" smtClean="0"/>
              <a:t> the one </a:t>
            </a:r>
            <a:r>
              <a:rPr lang="fr-FR" dirty="0" err="1" smtClean="0"/>
              <a:t>which</a:t>
            </a:r>
            <a:r>
              <a:rPr lang="fr-FR" dirty="0" smtClean="0"/>
              <a:t> has the best value on a)</a:t>
            </a:r>
          </a:p>
          <a:p>
            <a:r>
              <a:rPr lang="fr-FR" dirty="0" err="1" smtClean="0"/>
              <a:t>Repeat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more cycle.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7215206" y="4036936"/>
            <a:ext cx="33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8215338" y="41241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cxnSp>
        <p:nvCxnSpPr>
          <p:cNvPr id="100" name="Connecteur droit 99"/>
          <p:cNvCxnSpPr>
            <a:stCxn id="62" idx="2"/>
            <a:endCxn id="83" idx="5"/>
          </p:cNvCxnSpPr>
          <p:nvPr/>
        </p:nvCxnSpPr>
        <p:spPr bwMode="auto">
          <a:xfrm rot="10800000">
            <a:off x="2129836" y="4729817"/>
            <a:ext cx="1413163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ZoneTexte 105"/>
          <p:cNvSpPr txBox="1"/>
          <p:nvPr/>
        </p:nvSpPr>
        <p:spPr>
          <a:xfrm>
            <a:off x="2250814" y="32025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6255445" y="4360371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at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least one cycle and one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51"/>
          <p:cNvCxnSpPr>
            <a:stCxn id="59" idx="2"/>
            <a:endCxn id="58" idx="0"/>
          </p:cNvCxnSpPr>
          <p:nvPr/>
        </p:nvCxnSpPr>
        <p:spPr bwMode="auto">
          <a:xfrm rot="10800000" flipV="1">
            <a:off x="3097924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>
            <a:endCxn id="61" idx="1"/>
          </p:cNvCxnSpPr>
          <p:nvPr/>
        </p:nvCxnSpPr>
        <p:spPr bwMode="auto">
          <a:xfrm rot="16200000" flipH="1">
            <a:off x="4167546" y="3564551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>
            <a:stCxn id="62" idx="3"/>
            <a:endCxn id="63" idx="3"/>
          </p:cNvCxnSpPr>
          <p:nvPr/>
        </p:nvCxnSpPr>
        <p:spPr bwMode="auto">
          <a:xfrm rot="5400000" flipH="1" flipV="1">
            <a:off x="3872980" y="4413108"/>
            <a:ext cx="71438" cy="704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>
            <a:stCxn id="60" idx="6"/>
          </p:cNvCxnSpPr>
          <p:nvPr/>
        </p:nvCxnSpPr>
        <p:spPr bwMode="auto">
          <a:xfrm flipH="1">
            <a:off x="3453137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>
            <a:stCxn id="63" idx="3"/>
          </p:cNvCxnSpPr>
          <p:nvPr/>
        </p:nvCxnSpPr>
        <p:spPr bwMode="auto">
          <a:xfrm rot="5400000" flipH="1" flipV="1">
            <a:off x="4101589" y="4196473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52605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390598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4319292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4605044" y="400050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3542998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247854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64" name="Connecteur droit 63"/>
          <p:cNvCxnSpPr>
            <a:stCxn id="69" idx="2"/>
          </p:cNvCxnSpPr>
          <p:nvPr/>
        </p:nvCxnSpPr>
        <p:spPr bwMode="auto">
          <a:xfrm rot="10800000" flipV="1">
            <a:off x="5462300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cteur droit 64"/>
          <p:cNvCxnSpPr>
            <a:stCxn id="70" idx="6"/>
            <a:endCxn id="71" idx="1"/>
          </p:cNvCxnSpPr>
          <p:nvPr/>
        </p:nvCxnSpPr>
        <p:spPr bwMode="auto">
          <a:xfrm flipH="1">
            <a:off x="6423464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70" idx="6"/>
          </p:cNvCxnSpPr>
          <p:nvPr/>
        </p:nvCxnSpPr>
        <p:spPr bwMode="auto">
          <a:xfrm flipH="1">
            <a:off x="5524839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Connecteur droit 66"/>
          <p:cNvCxnSpPr>
            <a:stCxn id="68" idx="4"/>
          </p:cNvCxnSpPr>
          <p:nvPr/>
        </p:nvCxnSpPr>
        <p:spPr bwMode="auto">
          <a:xfrm rot="5400000" flipH="1">
            <a:off x="4131856" y="3105612"/>
            <a:ext cx="303367" cy="234367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410059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5462300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6390994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6410191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72" name="Connecteur droit 71"/>
          <p:cNvCxnSpPr>
            <a:stCxn id="79" idx="2"/>
            <a:endCxn id="78" idx="0"/>
          </p:cNvCxnSpPr>
          <p:nvPr/>
        </p:nvCxnSpPr>
        <p:spPr bwMode="auto">
          <a:xfrm rot="10800000" flipV="1">
            <a:off x="902543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>
            <a:endCxn id="83" idx="3"/>
          </p:cNvCxnSpPr>
          <p:nvPr/>
        </p:nvCxnSpPr>
        <p:spPr bwMode="auto">
          <a:xfrm flipV="1">
            <a:off x="1360890" y="4729817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stCxn id="80" idx="6"/>
          </p:cNvCxnSpPr>
          <p:nvPr/>
        </p:nvCxnSpPr>
        <p:spPr bwMode="auto">
          <a:xfrm flipH="1">
            <a:off x="1257756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82" idx="1"/>
          </p:cNvCxnSpPr>
          <p:nvPr/>
        </p:nvCxnSpPr>
        <p:spPr bwMode="auto">
          <a:xfrm rot="16200000" flipV="1">
            <a:off x="812292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utoShape 5"/>
          <p:cNvSpPr>
            <a:spLocks noChangeArrowheads="1"/>
          </p:cNvSpPr>
          <p:nvPr/>
        </p:nvSpPr>
        <p:spPr bwMode="auto">
          <a:xfrm>
            <a:off x="857224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1195217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123911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1347617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2052473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84" name="Connecteur droit 83"/>
          <p:cNvCxnSpPr>
            <a:stCxn id="89" idx="2"/>
          </p:cNvCxnSpPr>
          <p:nvPr/>
        </p:nvCxnSpPr>
        <p:spPr bwMode="auto">
          <a:xfrm rot="10800000" flipV="1">
            <a:off x="7176812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>
            <a:stCxn id="90" idx="6"/>
            <a:endCxn id="91" idx="1"/>
          </p:cNvCxnSpPr>
          <p:nvPr/>
        </p:nvCxnSpPr>
        <p:spPr bwMode="auto">
          <a:xfrm flipH="1">
            <a:off x="8137976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stCxn id="90" idx="6"/>
          </p:cNvCxnSpPr>
          <p:nvPr/>
        </p:nvCxnSpPr>
        <p:spPr bwMode="auto">
          <a:xfrm flipH="1">
            <a:off x="7239351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>
            <a:stCxn id="88" idx="5"/>
          </p:cNvCxnSpPr>
          <p:nvPr/>
        </p:nvCxnSpPr>
        <p:spPr bwMode="auto">
          <a:xfrm rot="5400000" flipH="1">
            <a:off x="6795605" y="4007985"/>
            <a:ext cx="34188" cy="77846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7124571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7176812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8105506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8124703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6" name="ZoneTexte 95"/>
          <p:cNvSpPr txBox="1"/>
          <p:nvPr/>
        </p:nvSpPr>
        <p:spPr>
          <a:xfrm>
            <a:off x="714348" y="5032260"/>
            <a:ext cx="8898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 cycle C</a:t>
            </a:r>
            <a:r>
              <a:rPr lang="fr-FR" b="1" baseline="-25000" dirty="0" smtClean="0"/>
              <a:t>1 </a:t>
            </a:r>
            <a:r>
              <a:rPr lang="fr-FR" dirty="0" smtClean="0"/>
              <a:t>: -  </a:t>
            </a:r>
            <a:r>
              <a:rPr lang="fr-FR" dirty="0" err="1" smtClean="0"/>
              <a:t>delete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value on a.</a:t>
            </a:r>
          </a:p>
          <a:p>
            <a:r>
              <a:rPr lang="fr-FR" dirty="0" smtClean="0"/>
              <a:t>	        - replace </a:t>
            </a:r>
            <a:r>
              <a:rPr lang="fr-FR" dirty="0" err="1" smtClean="0"/>
              <a:t>it</a:t>
            </a:r>
            <a:r>
              <a:rPr lang="fr-FR" dirty="0" smtClean="0"/>
              <a:t> by  {x,e2} or {</a:t>
            </a:r>
            <a:r>
              <a:rPr lang="fr-FR" dirty="0" err="1" smtClean="0"/>
              <a:t>y,e2</a:t>
            </a:r>
            <a:r>
              <a:rPr lang="fr-FR" dirty="0" smtClean="0"/>
              <a:t>} (</a:t>
            </a:r>
            <a:r>
              <a:rPr lang="fr-FR" dirty="0" err="1" smtClean="0"/>
              <a:t>take</a:t>
            </a:r>
            <a:r>
              <a:rPr lang="fr-FR" dirty="0" smtClean="0"/>
              <a:t> the one </a:t>
            </a:r>
            <a:r>
              <a:rPr lang="fr-FR" dirty="0" err="1" smtClean="0"/>
              <a:t>which</a:t>
            </a:r>
            <a:r>
              <a:rPr lang="fr-FR" dirty="0" smtClean="0"/>
              <a:t> has the best value on a)</a:t>
            </a:r>
          </a:p>
          <a:p>
            <a:r>
              <a:rPr lang="fr-FR" dirty="0" err="1" smtClean="0"/>
              <a:t>Repeat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more cycle.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7215206" y="4036936"/>
            <a:ext cx="33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8215338" y="41241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cxnSp>
        <p:nvCxnSpPr>
          <p:cNvPr id="100" name="Connecteur droit 99"/>
          <p:cNvCxnSpPr>
            <a:stCxn id="62" idx="2"/>
            <a:endCxn id="83" idx="5"/>
          </p:cNvCxnSpPr>
          <p:nvPr/>
        </p:nvCxnSpPr>
        <p:spPr bwMode="auto">
          <a:xfrm rot="10800000">
            <a:off x="2129836" y="4729817"/>
            <a:ext cx="1413163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ZoneTexte 105"/>
          <p:cNvSpPr txBox="1"/>
          <p:nvPr/>
        </p:nvSpPr>
        <p:spPr>
          <a:xfrm>
            <a:off x="2250814" y="32025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6255445" y="4360371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                        </a:t>
            </a:r>
            <a:r>
              <a:rPr lang="fr-FR" sz="2800" dirty="0" err="1" smtClean="0"/>
              <a:t>Problems</a:t>
            </a:r>
            <a:r>
              <a:rPr lang="fr-FR" sz="2800" dirty="0" smtClean="0"/>
              <a:t> </a:t>
            </a:r>
            <a:r>
              <a:rPr lang="fr-FR" sz="2800" dirty="0" err="1" smtClean="0"/>
              <a:t>studied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32859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1300" dirty="0" smtClean="0">
              <a:solidFill>
                <a:srgbClr val="450FDF"/>
              </a:solidFill>
              <a:hlinkClick r:id="rId2"/>
            </a:endParaRPr>
          </a:p>
          <a:p>
            <a:endParaRPr lang="fr-FR" sz="1300" dirty="0" smtClean="0">
              <a:solidFill>
                <a:srgbClr val="450FDF"/>
              </a:solidFill>
            </a:endParaRPr>
          </a:p>
          <a:p>
            <a:r>
              <a:rPr lang="fr-FR" sz="1800" dirty="0" smtClean="0"/>
              <a:t>Min TSP(1, 2). </a:t>
            </a:r>
            <a:endParaRPr lang="fr-FR" sz="1800" dirty="0" smtClean="0">
              <a:hlinkClick r:id="rId2"/>
            </a:endParaRPr>
          </a:p>
          <a:p>
            <a:r>
              <a:rPr lang="fr-FR" sz="1800" dirty="0" smtClean="0"/>
              <a:t>" Multi-</a:t>
            </a:r>
            <a:r>
              <a:rPr lang="fr-FR" sz="1800" dirty="0" err="1" smtClean="0"/>
              <a:t>organization</a:t>
            </a:r>
            <a:r>
              <a:rPr lang="fr-FR" sz="1800" dirty="0" smtClean="0"/>
              <a:t> " </a:t>
            </a:r>
            <a:r>
              <a:rPr lang="fr-FR" sz="1800" dirty="0" err="1" smtClean="0"/>
              <a:t>matchings</a:t>
            </a:r>
            <a:r>
              <a:rPr lang="fr-FR" sz="1800" dirty="0" smtClean="0"/>
              <a:t> </a:t>
            </a:r>
          </a:p>
          <a:p>
            <a:r>
              <a:rPr lang="en-US" sz="1800" dirty="0" smtClean="0"/>
              <a:t>Max Bisection</a:t>
            </a:r>
          </a:p>
          <a:p>
            <a:r>
              <a:rPr lang="en-US" sz="1800" dirty="0" smtClean="0"/>
              <a:t>Max Partition</a:t>
            </a:r>
          </a:p>
          <a:p>
            <a:r>
              <a:rPr lang="en-US" sz="1800" dirty="0" smtClean="0"/>
              <a:t>Max Set Splitting</a:t>
            </a:r>
          </a:p>
          <a:p>
            <a:r>
              <a:rPr lang="en-US" sz="1800" dirty="0" smtClean="0"/>
              <a:t>Max Matching.</a:t>
            </a:r>
            <a:endParaRPr lang="fr-FR" sz="1800" dirty="0" smtClean="0"/>
          </a:p>
          <a:p>
            <a:r>
              <a:rPr lang="fr-FR" sz="1800" dirty="0" smtClean="0"/>
              <a:t>Max TSP. </a:t>
            </a:r>
          </a:p>
          <a:p>
            <a:r>
              <a:rPr lang="en-US" sz="1800" dirty="0" smtClean="0"/>
              <a:t>Discrete problems having a </a:t>
            </a:r>
            <a:r>
              <a:rPr lang="en-US" sz="1800" dirty="0" err="1" smtClean="0"/>
              <a:t>matroid</a:t>
            </a:r>
            <a:r>
              <a:rPr lang="en-US" sz="1800" dirty="0" smtClean="0"/>
              <a:t> structure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solidFill>
                  <a:srgbClr val="450FDF"/>
                </a:solidFill>
              </a:rPr>
              <a:t>In this talk : </a:t>
            </a:r>
          </a:p>
          <a:p>
            <a:r>
              <a:rPr lang="en-US" sz="1800" dirty="0" smtClean="0">
                <a:solidFill>
                  <a:srgbClr val="F43F06"/>
                </a:solidFill>
              </a:rPr>
              <a:t>Bi-objective Max TSP </a:t>
            </a:r>
            <a:r>
              <a:rPr lang="fr-FR" sz="1200" dirty="0" smtClean="0">
                <a:solidFill>
                  <a:srgbClr val="007E39"/>
                </a:solidFill>
              </a:rPr>
              <a:t>Cristina </a:t>
            </a:r>
            <a:r>
              <a:rPr lang="fr-FR" sz="1200" dirty="0" err="1" smtClean="0">
                <a:solidFill>
                  <a:srgbClr val="007E39"/>
                </a:solidFill>
              </a:rPr>
              <a:t>Bazgan</a:t>
            </a:r>
            <a:r>
              <a:rPr lang="fr-FR" sz="1200" dirty="0" smtClean="0">
                <a:solidFill>
                  <a:srgbClr val="007E39"/>
                </a:solidFill>
              </a:rPr>
              <a:t>, Laurent </a:t>
            </a:r>
            <a:r>
              <a:rPr lang="fr-FR" sz="1200" dirty="0" err="1" smtClean="0">
                <a:solidFill>
                  <a:srgbClr val="007E39"/>
                </a:solidFill>
              </a:rPr>
              <a:t>Gourvès</a:t>
            </a:r>
            <a:r>
              <a:rPr lang="fr-FR" sz="1200" dirty="0" smtClean="0">
                <a:solidFill>
                  <a:srgbClr val="007E39"/>
                </a:solidFill>
              </a:rPr>
              <a:t>, JM, Fanny </a:t>
            </a:r>
            <a:r>
              <a:rPr lang="fr-FR" sz="1200" dirty="0" err="1" smtClean="0">
                <a:solidFill>
                  <a:srgbClr val="007E39"/>
                </a:solidFill>
              </a:rPr>
              <a:t>Pascual</a:t>
            </a:r>
            <a:r>
              <a:rPr lang="fr-FR" sz="1200" dirty="0" smtClean="0">
                <a:solidFill>
                  <a:srgbClr val="007E39"/>
                </a:solidFill>
              </a:rPr>
              <a:t>, </a:t>
            </a:r>
            <a:r>
              <a:rPr lang="fr-FR" sz="1200" dirty="0" smtClean="0">
                <a:solidFill>
                  <a:srgbClr val="450FDF"/>
                </a:solidFill>
                <a:hlinkClick r:id="rId2"/>
              </a:rPr>
              <a:t>[</a:t>
            </a:r>
            <a:r>
              <a:rPr lang="fr-FR" sz="1200" dirty="0" err="1" smtClean="0">
                <a:solidFill>
                  <a:srgbClr val="450FDF"/>
                </a:solidFill>
                <a:hlinkClick r:id="rId2"/>
              </a:rPr>
              <a:t>Theor</a:t>
            </a:r>
            <a:r>
              <a:rPr lang="fr-FR" sz="1200" dirty="0" smtClean="0">
                <a:solidFill>
                  <a:srgbClr val="450FDF"/>
                </a:solidFill>
                <a:hlinkClick r:id="rId2"/>
              </a:rPr>
              <a:t>. Comput. Science 2013].</a:t>
            </a:r>
            <a:endParaRPr lang="fr-FR" sz="1200" dirty="0" smtClean="0">
              <a:solidFill>
                <a:srgbClr val="450FDF"/>
              </a:solidFill>
            </a:endParaRPr>
          </a:p>
          <a:p>
            <a:r>
              <a:rPr lang="fr-FR" sz="1800" dirty="0" smtClean="0"/>
              <a:t>Bi-objective Max Weight </a:t>
            </a:r>
            <a:r>
              <a:rPr lang="fr-FR" sz="1800" dirty="0" err="1" smtClean="0"/>
              <a:t>Matching</a:t>
            </a:r>
            <a:r>
              <a:rPr lang="fr-FR" sz="1800" dirty="0" smtClean="0"/>
              <a:t> </a:t>
            </a:r>
            <a:r>
              <a:rPr lang="fr-FR" sz="1200" dirty="0" smtClean="0">
                <a:solidFill>
                  <a:srgbClr val="007E39"/>
                </a:solidFill>
              </a:rPr>
              <a:t>Laurent </a:t>
            </a:r>
            <a:r>
              <a:rPr lang="fr-FR" sz="1200" dirty="0" err="1" smtClean="0">
                <a:solidFill>
                  <a:srgbClr val="007E39"/>
                </a:solidFill>
              </a:rPr>
              <a:t>Gourvès</a:t>
            </a:r>
            <a:r>
              <a:rPr lang="fr-FR" sz="1200" dirty="0" smtClean="0">
                <a:solidFill>
                  <a:srgbClr val="007E39"/>
                </a:solidFill>
              </a:rPr>
              <a:t>, JM, Fanny </a:t>
            </a:r>
            <a:r>
              <a:rPr lang="fr-FR" sz="1200" dirty="0" err="1" smtClean="0">
                <a:solidFill>
                  <a:srgbClr val="007E39"/>
                </a:solidFill>
              </a:rPr>
              <a:t>Pascual</a:t>
            </a:r>
            <a:r>
              <a:rPr lang="fr-FR" sz="1200" dirty="0" smtClean="0">
                <a:solidFill>
                  <a:srgbClr val="007E39"/>
                </a:solidFill>
              </a:rPr>
              <a:t>, Daniel </a:t>
            </a:r>
            <a:r>
              <a:rPr lang="fr-FR" sz="1200" dirty="0" err="1" smtClean="0">
                <a:solidFill>
                  <a:srgbClr val="007E39"/>
                </a:solidFill>
              </a:rPr>
              <a:t>Vanderpooten</a:t>
            </a:r>
            <a:r>
              <a:rPr lang="fr-FR" sz="1200" dirty="0" smtClean="0">
                <a:solidFill>
                  <a:srgbClr val="007E39"/>
                </a:solidFill>
              </a:rPr>
              <a:t> </a:t>
            </a:r>
            <a:r>
              <a:rPr lang="fr-FR" sz="1200" dirty="0" smtClean="0">
                <a:solidFill>
                  <a:srgbClr val="450FDF"/>
                </a:solidFill>
                <a:hlinkClick r:id="rId2"/>
              </a:rPr>
              <a:t>[</a:t>
            </a:r>
            <a:r>
              <a:rPr lang="fr-FR" sz="1200" dirty="0" err="1" smtClean="0">
                <a:solidFill>
                  <a:srgbClr val="450FDF"/>
                </a:solidFill>
                <a:hlinkClick r:id="rId2"/>
              </a:rPr>
              <a:t>Theor</a:t>
            </a:r>
            <a:r>
              <a:rPr lang="fr-FR" sz="1200" dirty="0" smtClean="0">
                <a:solidFill>
                  <a:srgbClr val="450FDF"/>
                </a:solidFill>
                <a:hlinkClick r:id="rId2"/>
              </a:rPr>
              <a:t>. Comput. Science 2017].</a:t>
            </a:r>
          </a:p>
          <a:p>
            <a:endParaRPr lang="fr-FR" sz="1800" dirty="0" smtClean="0"/>
          </a:p>
          <a:p>
            <a:pPr>
              <a:buNone/>
            </a:pPr>
            <a:endParaRPr lang="fr-FR" sz="1300" dirty="0" smtClean="0">
              <a:solidFill>
                <a:srgbClr val="450FDF"/>
              </a:solidFill>
            </a:endParaRPr>
          </a:p>
          <a:p>
            <a:pPr>
              <a:buNone/>
            </a:pPr>
            <a:endParaRPr lang="fr-FR" sz="1300" dirty="0" smtClean="0">
              <a:solidFill>
                <a:srgbClr val="450FDF"/>
              </a:solidFill>
            </a:endParaRPr>
          </a:p>
          <a:p>
            <a:pPr>
              <a:buNone/>
            </a:pPr>
            <a:endParaRPr lang="fr-FR" sz="1800" dirty="0" smtClean="0">
              <a:solidFill>
                <a:srgbClr val="F87024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endParaRPr lang="fr-FR" sz="1900" dirty="0">
              <a:solidFill>
                <a:srgbClr val="450FD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A8CC-7F86-48BF-ABFD-557551FC9DB2}" type="slidenum">
              <a:rPr lang="fr-FR" smtClean="0"/>
              <a:pPr/>
              <a:t>4</a:t>
            </a:fld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0" descr="http://www-sysdef.lip6.fr/~spanjaard/coca/pmwiki/pub/images/jer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692696" y="260648"/>
            <a:ext cx="1319667" cy="17517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are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several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cycles and no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0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sym typeface="Symbol"/>
              </a:rPr>
              <a:t>There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is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at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 least one cycle and one </a:t>
            </a:r>
            <a:r>
              <a:rPr lang="fr-FR" sz="2400" dirty="0" err="1" smtClean="0">
                <a:solidFill>
                  <a:srgbClr val="C00000"/>
                </a:solidFill>
                <a:sym typeface="Symbol"/>
              </a:rPr>
              <a:t>path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13</a:t>
            </a:r>
            <a:endParaRPr lang="fr-FR" dirty="0"/>
          </a:p>
        </p:txBody>
      </p:sp>
      <p:cxnSp>
        <p:nvCxnSpPr>
          <p:cNvPr id="19" name="Connecteur droit 18"/>
          <p:cNvCxnSpPr>
            <a:stCxn id="26" idx="2"/>
            <a:endCxn id="25" idx="0"/>
          </p:cNvCxnSpPr>
          <p:nvPr/>
        </p:nvCxnSpPr>
        <p:spPr bwMode="auto">
          <a:xfrm rot="10800000" flipV="1">
            <a:off x="1545485" y="1122140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endCxn id="28" idx="1"/>
          </p:cNvCxnSpPr>
          <p:nvPr/>
        </p:nvCxnSpPr>
        <p:spPr bwMode="auto">
          <a:xfrm rot="16200000" flipH="1">
            <a:off x="2615107" y="1278535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29" idx="6"/>
            <a:endCxn id="30" idx="3"/>
          </p:cNvCxnSpPr>
          <p:nvPr/>
        </p:nvCxnSpPr>
        <p:spPr bwMode="auto">
          <a:xfrm flipV="1">
            <a:off x="2081194" y="2443801"/>
            <a:ext cx="627494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27" idx="6"/>
          </p:cNvCxnSpPr>
          <p:nvPr/>
        </p:nvCxnSpPr>
        <p:spPr bwMode="auto">
          <a:xfrm flipH="1">
            <a:off x="1900698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>
            <a:stCxn id="30" idx="3"/>
          </p:cNvCxnSpPr>
          <p:nvPr/>
        </p:nvCxnSpPr>
        <p:spPr bwMode="auto">
          <a:xfrm rot="5400000" flipH="1" flipV="1">
            <a:off x="2549150" y="1910457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29" idx="1"/>
          </p:cNvCxnSpPr>
          <p:nvPr/>
        </p:nvCxnSpPr>
        <p:spPr bwMode="auto">
          <a:xfrm rot="16200000" flipV="1">
            <a:off x="1455234" y="1895089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1500166" y="178592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838159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766853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052605" y="171448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990559" y="24288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695415" y="235743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32" name="Connecteur droit 31"/>
          <p:cNvCxnSpPr>
            <a:stCxn id="39" idx="2"/>
          </p:cNvCxnSpPr>
          <p:nvPr/>
        </p:nvCxnSpPr>
        <p:spPr bwMode="auto">
          <a:xfrm rot="10800000" flipV="1">
            <a:off x="3695547" y="1122140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>
            <a:stCxn id="40" idx="6"/>
            <a:endCxn id="41" idx="1"/>
          </p:cNvCxnSpPr>
          <p:nvPr/>
        </p:nvCxnSpPr>
        <p:spPr bwMode="auto">
          <a:xfrm flipH="1">
            <a:off x="4656711" y="1122141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>
            <a:stCxn id="40" idx="6"/>
          </p:cNvCxnSpPr>
          <p:nvPr/>
        </p:nvCxnSpPr>
        <p:spPr bwMode="auto">
          <a:xfrm flipH="1">
            <a:off x="3758086" y="1122141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>
            <a:stCxn id="41" idx="4"/>
          </p:cNvCxnSpPr>
          <p:nvPr/>
        </p:nvCxnSpPr>
        <p:spPr bwMode="auto">
          <a:xfrm rot="5400000">
            <a:off x="4166825" y="1406871"/>
            <a:ext cx="1588" cy="1043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643306" y="1836520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3695547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624241" y="10715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643438" y="182761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ZoneTexte 50"/>
          <p:cNvSpPr txBox="1"/>
          <p:nvPr/>
        </p:nvSpPr>
        <p:spPr>
          <a:xfrm>
            <a:off x="5500695" y="1000108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err="1" smtClean="0"/>
              <a:t>Remove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weight on b.</a:t>
            </a:r>
          </a:p>
          <a:p>
            <a:r>
              <a:rPr lang="fr-FR" dirty="0" smtClean="0">
                <a:sym typeface="Symbol"/>
              </a:rPr>
              <a:t> t</a:t>
            </a:r>
            <a:r>
              <a:rPr lang="fr-FR" dirty="0" smtClean="0"/>
              <a:t>he </a:t>
            </a:r>
            <a:r>
              <a:rPr lang="fr-FR" dirty="0" err="1" smtClean="0"/>
              <a:t>cost</a:t>
            </a:r>
            <a:r>
              <a:rPr lang="fr-FR" dirty="0" smtClean="0"/>
              <a:t> of the output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3/4 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(M</a:t>
            </a:r>
            <a:r>
              <a:rPr lang="fr-FR" baseline="-25000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) .</a:t>
            </a:r>
          </a:p>
          <a:p>
            <a:r>
              <a:rPr lang="fr-FR" dirty="0" smtClean="0">
                <a:solidFill>
                  <a:srgbClr val="000000"/>
                </a:solidFill>
                <a:sym typeface="Symbol"/>
              </a:rPr>
              <a:t>- Go to the </a:t>
            </a:r>
            <a:r>
              <a:rPr lang="fr-FR" dirty="0" err="1" smtClean="0">
                <a:solidFill>
                  <a:srgbClr val="000000"/>
                </a:solidFill>
                <a:sym typeface="Symbol"/>
              </a:rPr>
              <a:t>next</a:t>
            </a:r>
            <a:r>
              <a:rPr lang="fr-FR" dirty="0" smtClean="0">
                <a:solidFill>
                  <a:srgbClr val="000000"/>
                </a:solidFill>
                <a:sym typeface="Symbol"/>
              </a:rPr>
              <a:t> case.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51"/>
          <p:cNvCxnSpPr>
            <a:stCxn id="59" idx="2"/>
            <a:endCxn id="58" idx="0"/>
          </p:cNvCxnSpPr>
          <p:nvPr/>
        </p:nvCxnSpPr>
        <p:spPr bwMode="auto">
          <a:xfrm rot="10800000" flipV="1">
            <a:off x="3097924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>
            <a:endCxn id="61" idx="1"/>
          </p:cNvCxnSpPr>
          <p:nvPr/>
        </p:nvCxnSpPr>
        <p:spPr bwMode="auto">
          <a:xfrm rot="16200000" flipH="1">
            <a:off x="4167546" y="3564551"/>
            <a:ext cx="621715" cy="27982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>
            <a:stCxn id="62" idx="3"/>
            <a:endCxn id="63" idx="3"/>
          </p:cNvCxnSpPr>
          <p:nvPr/>
        </p:nvCxnSpPr>
        <p:spPr bwMode="auto">
          <a:xfrm rot="5400000" flipH="1" flipV="1">
            <a:off x="3872980" y="4413108"/>
            <a:ext cx="71438" cy="704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>
            <a:stCxn id="60" idx="6"/>
          </p:cNvCxnSpPr>
          <p:nvPr/>
        </p:nvCxnSpPr>
        <p:spPr bwMode="auto">
          <a:xfrm flipH="1">
            <a:off x="3453137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>
            <a:stCxn id="63" idx="3"/>
          </p:cNvCxnSpPr>
          <p:nvPr/>
        </p:nvCxnSpPr>
        <p:spPr bwMode="auto">
          <a:xfrm rot="5400000" flipH="1" flipV="1">
            <a:off x="4101589" y="4196473"/>
            <a:ext cx="692881" cy="3738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3052605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390598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4319292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4605044" y="400050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3542998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4247854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64" name="Connecteur droit 63"/>
          <p:cNvCxnSpPr>
            <a:stCxn id="69" idx="2"/>
          </p:cNvCxnSpPr>
          <p:nvPr/>
        </p:nvCxnSpPr>
        <p:spPr bwMode="auto">
          <a:xfrm rot="10800000" flipV="1">
            <a:off x="5462300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cteur droit 64"/>
          <p:cNvCxnSpPr>
            <a:stCxn id="70" idx="6"/>
            <a:endCxn id="71" idx="1"/>
          </p:cNvCxnSpPr>
          <p:nvPr/>
        </p:nvCxnSpPr>
        <p:spPr bwMode="auto">
          <a:xfrm flipH="1">
            <a:off x="6423464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necteur droit 65"/>
          <p:cNvCxnSpPr>
            <a:stCxn id="70" idx="6"/>
          </p:cNvCxnSpPr>
          <p:nvPr/>
        </p:nvCxnSpPr>
        <p:spPr bwMode="auto">
          <a:xfrm flipH="1">
            <a:off x="5524839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Connecteur droit 66"/>
          <p:cNvCxnSpPr>
            <a:stCxn id="68" idx="4"/>
          </p:cNvCxnSpPr>
          <p:nvPr/>
        </p:nvCxnSpPr>
        <p:spPr bwMode="auto">
          <a:xfrm rot="5400000" flipH="1">
            <a:off x="4131856" y="3105612"/>
            <a:ext cx="303367" cy="234367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410059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5462300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6390994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6410191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72" name="Connecteur droit 71"/>
          <p:cNvCxnSpPr>
            <a:stCxn id="79" idx="2"/>
            <a:endCxn id="78" idx="0"/>
          </p:cNvCxnSpPr>
          <p:nvPr/>
        </p:nvCxnSpPr>
        <p:spPr bwMode="auto">
          <a:xfrm rot="10800000" flipV="1">
            <a:off x="902543" y="3408156"/>
            <a:ext cx="292675" cy="6637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>
            <a:endCxn id="83" idx="3"/>
          </p:cNvCxnSpPr>
          <p:nvPr/>
        </p:nvCxnSpPr>
        <p:spPr bwMode="auto">
          <a:xfrm flipV="1">
            <a:off x="1360890" y="4729817"/>
            <a:ext cx="704856" cy="148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>
            <a:stCxn id="80" idx="6"/>
          </p:cNvCxnSpPr>
          <p:nvPr/>
        </p:nvCxnSpPr>
        <p:spPr bwMode="auto">
          <a:xfrm flipH="1">
            <a:off x="1257756" y="3408157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necteur droit 76"/>
          <p:cNvCxnSpPr>
            <a:stCxn id="82" idx="1"/>
          </p:cNvCxnSpPr>
          <p:nvPr/>
        </p:nvCxnSpPr>
        <p:spPr bwMode="auto">
          <a:xfrm rot="16200000" flipV="1">
            <a:off x="812292" y="4181105"/>
            <a:ext cx="605528" cy="4916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utoShape 5"/>
          <p:cNvSpPr>
            <a:spLocks noChangeArrowheads="1"/>
          </p:cNvSpPr>
          <p:nvPr/>
        </p:nvSpPr>
        <p:spPr bwMode="auto">
          <a:xfrm>
            <a:off x="857224" y="4071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1195217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123911" y="335756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1347617" y="471488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3" name="AutoShape 5"/>
          <p:cNvSpPr>
            <a:spLocks noChangeArrowheads="1"/>
          </p:cNvSpPr>
          <p:nvPr/>
        </p:nvSpPr>
        <p:spPr bwMode="auto">
          <a:xfrm>
            <a:off x="2052473" y="4643446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cxnSp>
        <p:nvCxnSpPr>
          <p:cNvPr id="84" name="Connecteur droit 83"/>
          <p:cNvCxnSpPr>
            <a:stCxn id="89" idx="2"/>
          </p:cNvCxnSpPr>
          <p:nvPr/>
        </p:nvCxnSpPr>
        <p:spPr bwMode="auto">
          <a:xfrm rot="10800000" flipV="1">
            <a:off x="7176812" y="3613562"/>
            <a:ext cx="1588" cy="7649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>
            <a:stCxn id="90" idx="6"/>
            <a:endCxn id="91" idx="1"/>
          </p:cNvCxnSpPr>
          <p:nvPr/>
        </p:nvCxnSpPr>
        <p:spPr bwMode="auto">
          <a:xfrm flipH="1">
            <a:off x="8137976" y="3613563"/>
            <a:ext cx="58165" cy="7202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>
            <a:stCxn id="90" idx="6"/>
          </p:cNvCxnSpPr>
          <p:nvPr/>
        </p:nvCxnSpPr>
        <p:spPr bwMode="auto">
          <a:xfrm flipH="1">
            <a:off x="7239351" y="3613563"/>
            <a:ext cx="956790" cy="1177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>
            <a:stCxn id="88" idx="5"/>
          </p:cNvCxnSpPr>
          <p:nvPr/>
        </p:nvCxnSpPr>
        <p:spPr bwMode="auto">
          <a:xfrm rot="5400000" flipH="1">
            <a:off x="6795605" y="4007985"/>
            <a:ext cx="34188" cy="77846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7124571" y="4327942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7176812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8105506" y="3562968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8124703" y="4319034"/>
            <a:ext cx="90635" cy="10119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96" name="ZoneTexte 95"/>
          <p:cNvSpPr txBox="1"/>
          <p:nvPr/>
        </p:nvSpPr>
        <p:spPr>
          <a:xfrm>
            <a:off x="714348" y="5032260"/>
            <a:ext cx="88982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 cycle C</a:t>
            </a:r>
            <a:r>
              <a:rPr lang="fr-FR" b="1" baseline="-25000" dirty="0" smtClean="0"/>
              <a:t>1 </a:t>
            </a:r>
            <a:r>
              <a:rPr lang="fr-FR" dirty="0" smtClean="0"/>
              <a:t>: -  </a:t>
            </a:r>
            <a:r>
              <a:rPr lang="fr-FR" dirty="0" err="1" smtClean="0"/>
              <a:t>delete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smallest</a:t>
            </a:r>
            <a:r>
              <a:rPr lang="fr-FR" dirty="0" smtClean="0"/>
              <a:t> value on a.</a:t>
            </a:r>
          </a:p>
          <a:p>
            <a:r>
              <a:rPr lang="fr-FR" dirty="0" smtClean="0"/>
              <a:t>	        - replace </a:t>
            </a:r>
            <a:r>
              <a:rPr lang="fr-FR" dirty="0" err="1" smtClean="0"/>
              <a:t>it</a:t>
            </a:r>
            <a:r>
              <a:rPr lang="fr-FR" dirty="0" smtClean="0"/>
              <a:t> by  {x,e2} or {</a:t>
            </a:r>
            <a:r>
              <a:rPr lang="fr-FR" dirty="0" err="1" smtClean="0"/>
              <a:t>y,e2</a:t>
            </a:r>
            <a:r>
              <a:rPr lang="fr-FR" dirty="0" smtClean="0"/>
              <a:t>} (</a:t>
            </a:r>
            <a:r>
              <a:rPr lang="fr-FR" dirty="0" err="1" smtClean="0"/>
              <a:t>take</a:t>
            </a:r>
            <a:r>
              <a:rPr lang="fr-FR" dirty="0" smtClean="0"/>
              <a:t> the one </a:t>
            </a:r>
            <a:r>
              <a:rPr lang="fr-FR" dirty="0" err="1" smtClean="0"/>
              <a:t>which</a:t>
            </a:r>
            <a:r>
              <a:rPr lang="fr-FR" dirty="0" smtClean="0"/>
              <a:t> has the best value on a)</a:t>
            </a:r>
          </a:p>
          <a:p>
            <a:r>
              <a:rPr lang="fr-FR" dirty="0" err="1" smtClean="0"/>
              <a:t>Repeat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more cycle. </a:t>
            </a:r>
          </a:p>
          <a:p>
            <a:endParaRPr lang="fr-FR" dirty="0" smtClean="0"/>
          </a:p>
          <a:p>
            <a:r>
              <a:rPr lang="fr-FR" dirty="0" smtClean="0">
                <a:sym typeface="Symbol"/>
              </a:rPr>
              <a:t> </a:t>
            </a:r>
            <a:r>
              <a:rPr lang="fr-FR" dirty="0" smtClean="0">
                <a:solidFill>
                  <a:srgbClr val="FF0000"/>
                </a:solidFill>
              </a:rPr>
              <a:t>The </a:t>
            </a:r>
            <a:r>
              <a:rPr lang="fr-FR" dirty="0" err="1" smtClean="0">
                <a:solidFill>
                  <a:srgbClr val="FF0000"/>
                </a:solidFill>
              </a:rPr>
              <a:t>cost</a:t>
            </a:r>
            <a:r>
              <a:rPr lang="fr-FR" dirty="0" smtClean="0">
                <a:solidFill>
                  <a:srgbClr val="FF0000"/>
                </a:solidFill>
              </a:rPr>
              <a:t> of the output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3/4 a(M</a:t>
            </a:r>
            <a:r>
              <a:rPr lang="fr-FR" baseline="-250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)  and  </a:t>
            </a:r>
            <a:r>
              <a:rPr lang="fr-FR" b="1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3/4 b(M</a:t>
            </a:r>
            <a:r>
              <a:rPr lang="fr-FR" baseline="-25000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) 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215206" y="4036936"/>
            <a:ext cx="33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8215338" y="41241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cxnSp>
        <p:nvCxnSpPr>
          <p:cNvPr id="100" name="Connecteur droit 99"/>
          <p:cNvCxnSpPr>
            <a:stCxn id="62" idx="2"/>
            <a:endCxn id="83" idx="5"/>
          </p:cNvCxnSpPr>
          <p:nvPr/>
        </p:nvCxnSpPr>
        <p:spPr bwMode="auto">
          <a:xfrm rot="10800000">
            <a:off x="2129836" y="4729817"/>
            <a:ext cx="1413163" cy="356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ZoneTexte 105"/>
          <p:cNvSpPr txBox="1"/>
          <p:nvPr/>
        </p:nvSpPr>
        <p:spPr>
          <a:xfrm>
            <a:off x="2250814" y="32025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6255445" y="4360371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                        </a:t>
            </a:r>
            <a:r>
              <a:rPr lang="fr-FR" sz="2800" dirty="0" err="1" smtClean="0"/>
              <a:t>Problems</a:t>
            </a:r>
            <a:r>
              <a:rPr lang="fr-FR" sz="2800" dirty="0" smtClean="0"/>
              <a:t> </a:t>
            </a:r>
            <a:r>
              <a:rPr lang="fr-FR" sz="2800" dirty="0" err="1" smtClean="0"/>
              <a:t>studied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32859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1300" dirty="0" smtClean="0">
              <a:solidFill>
                <a:srgbClr val="450FDF"/>
              </a:solidFill>
              <a:hlinkClick r:id="rId2"/>
            </a:endParaRPr>
          </a:p>
          <a:p>
            <a:endParaRPr lang="fr-FR" sz="1300" dirty="0" smtClean="0">
              <a:solidFill>
                <a:srgbClr val="450FDF"/>
              </a:solidFill>
            </a:endParaRPr>
          </a:p>
          <a:p>
            <a:r>
              <a:rPr lang="fr-FR" sz="1800" dirty="0" smtClean="0"/>
              <a:t>Min TSP(1, 2). </a:t>
            </a:r>
            <a:endParaRPr lang="fr-FR" sz="1800" dirty="0" smtClean="0">
              <a:hlinkClick r:id="rId2"/>
            </a:endParaRPr>
          </a:p>
          <a:p>
            <a:r>
              <a:rPr lang="fr-FR" sz="1800" dirty="0" smtClean="0"/>
              <a:t>" Multi-</a:t>
            </a:r>
            <a:r>
              <a:rPr lang="fr-FR" sz="1800" dirty="0" err="1" smtClean="0"/>
              <a:t>organization</a:t>
            </a:r>
            <a:r>
              <a:rPr lang="fr-FR" sz="1800" dirty="0" smtClean="0"/>
              <a:t> " </a:t>
            </a:r>
            <a:r>
              <a:rPr lang="fr-FR" sz="1800" dirty="0" err="1" smtClean="0"/>
              <a:t>matchings</a:t>
            </a:r>
            <a:r>
              <a:rPr lang="fr-FR" sz="1800" dirty="0" smtClean="0"/>
              <a:t> </a:t>
            </a:r>
          </a:p>
          <a:p>
            <a:r>
              <a:rPr lang="en-US" sz="1800" dirty="0" smtClean="0"/>
              <a:t>Max Bisection</a:t>
            </a:r>
          </a:p>
          <a:p>
            <a:r>
              <a:rPr lang="en-US" sz="1800" dirty="0" smtClean="0"/>
              <a:t>Max Partition</a:t>
            </a:r>
          </a:p>
          <a:p>
            <a:r>
              <a:rPr lang="en-US" sz="1800" dirty="0" smtClean="0"/>
              <a:t>Max Set Splitting</a:t>
            </a:r>
          </a:p>
          <a:p>
            <a:r>
              <a:rPr lang="en-US" sz="1800" dirty="0" smtClean="0"/>
              <a:t>Max Matching.</a:t>
            </a:r>
            <a:endParaRPr lang="fr-FR" sz="1800" dirty="0" smtClean="0"/>
          </a:p>
          <a:p>
            <a:r>
              <a:rPr lang="fr-FR" sz="1800" dirty="0" smtClean="0"/>
              <a:t>Max TSP. </a:t>
            </a:r>
          </a:p>
          <a:p>
            <a:r>
              <a:rPr lang="en-US" sz="1800" dirty="0" smtClean="0"/>
              <a:t>Discrete problems having a </a:t>
            </a:r>
            <a:r>
              <a:rPr lang="en-US" sz="1800" dirty="0" err="1" smtClean="0"/>
              <a:t>matroid</a:t>
            </a:r>
            <a:r>
              <a:rPr lang="en-US" sz="1800" dirty="0" smtClean="0"/>
              <a:t> structure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solidFill>
                  <a:srgbClr val="450FDF"/>
                </a:solidFill>
              </a:rPr>
              <a:t>In this talk : </a:t>
            </a:r>
          </a:p>
          <a:p>
            <a:r>
              <a:rPr lang="en-US" sz="1800" dirty="0" smtClean="0"/>
              <a:t>Bi-objective Max TSP </a:t>
            </a:r>
            <a:r>
              <a:rPr lang="fr-FR" sz="1200" dirty="0" smtClean="0">
                <a:solidFill>
                  <a:srgbClr val="007E39"/>
                </a:solidFill>
              </a:rPr>
              <a:t>Cristina </a:t>
            </a:r>
            <a:r>
              <a:rPr lang="fr-FR" sz="1200" dirty="0" err="1" smtClean="0">
                <a:solidFill>
                  <a:srgbClr val="007E39"/>
                </a:solidFill>
              </a:rPr>
              <a:t>Bazgan</a:t>
            </a:r>
            <a:r>
              <a:rPr lang="fr-FR" sz="1200" dirty="0" smtClean="0">
                <a:solidFill>
                  <a:srgbClr val="007E39"/>
                </a:solidFill>
              </a:rPr>
              <a:t>, Laurent </a:t>
            </a:r>
            <a:r>
              <a:rPr lang="fr-FR" sz="1200" dirty="0" err="1" smtClean="0">
                <a:solidFill>
                  <a:srgbClr val="007E39"/>
                </a:solidFill>
              </a:rPr>
              <a:t>Gourvès</a:t>
            </a:r>
            <a:r>
              <a:rPr lang="fr-FR" sz="1200" dirty="0" smtClean="0">
                <a:solidFill>
                  <a:srgbClr val="007E39"/>
                </a:solidFill>
              </a:rPr>
              <a:t>, JM, Fanny </a:t>
            </a:r>
            <a:r>
              <a:rPr lang="fr-FR" sz="1200" dirty="0" err="1" smtClean="0">
                <a:solidFill>
                  <a:srgbClr val="007E39"/>
                </a:solidFill>
              </a:rPr>
              <a:t>Pascual</a:t>
            </a:r>
            <a:r>
              <a:rPr lang="fr-FR" sz="1200" dirty="0" smtClean="0">
                <a:solidFill>
                  <a:srgbClr val="007E39"/>
                </a:solidFill>
              </a:rPr>
              <a:t>, </a:t>
            </a:r>
            <a:r>
              <a:rPr lang="fr-FR" sz="1200" dirty="0" smtClean="0">
                <a:solidFill>
                  <a:srgbClr val="450FDF"/>
                </a:solidFill>
                <a:hlinkClick r:id="rId2"/>
              </a:rPr>
              <a:t>[</a:t>
            </a:r>
            <a:r>
              <a:rPr lang="fr-FR" sz="1200" dirty="0" err="1" smtClean="0">
                <a:solidFill>
                  <a:srgbClr val="450FDF"/>
                </a:solidFill>
                <a:hlinkClick r:id="rId2"/>
              </a:rPr>
              <a:t>Theor</a:t>
            </a:r>
            <a:r>
              <a:rPr lang="fr-FR" sz="1200" dirty="0" smtClean="0">
                <a:solidFill>
                  <a:srgbClr val="450FDF"/>
                </a:solidFill>
                <a:hlinkClick r:id="rId2"/>
              </a:rPr>
              <a:t>. Comput. Science 2013].</a:t>
            </a:r>
            <a:endParaRPr lang="fr-FR" sz="1200" dirty="0" smtClean="0">
              <a:solidFill>
                <a:srgbClr val="450FDF"/>
              </a:solidFill>
            </a:endParaRPr>
          </a:p>
          <a:p>
            <a:r>
              <a:rPr lang="fr-FR" sz="1800" dirty="0" smtClean="0">
                <a:solidFill>
                  <a:srgbClr val="F43F06"/>
                </a:solidFill>
              </a:rPr>
              <a:t>Bi-objective Max Weight </a:t>
            </a:r>
            <a:r>
              <a:rPr lang="fr-FR" sz="1800" dirty="0" err="1" smtClean="0">
                <a:solidFill>
                  <a:srgbClr val="F43F06"/>
                </a:solidFill>
              </a:rPr>
              <a:t>Matching</a:t>
            </a:r>
            <a:r>
              <a:rPr lang="fr-FR" sz="1800" dirty="0" smtClean="0">
                <a:solidFill>
                  <a:srgbClr val="F43F06"/>
                </a:solidFill>
              </a:rPr>
              <a:t> </a:t>
            </a:r>
            <a:r>
              <a:rPr lang="fr-FR" sz="1200" dirty="0" smtClean="0">
                <a:solidFill>
                  <a:srgbClr val="007E39"/>
                </a:solidFill>
              </a:rPr>
              <a:t>Laurent </a:t>
            </a:r>
            <a:r>
              <a:rPr lang="fr-FR" sz="1200" dirty="0" err="1" smtClean="0">
                <a:solidFill>
                  <a:srgbClr val="007E39"/>
                </a:solidFill>
              </a:rPr>
              <a:t>Gourvès</a:t>
            </a:r>
            <a:r>
              <a:rPr lang="fr-FR" sz="1200" dirty="0" smtClean="0">
                <a:solidFill>
                  <a:srgbClr val="007E39"/>
                </a:solidFill>
              </a:rPr>
              <a:t>, JM, Fanny </a:t>
            </a:r>
            <a:r>
              <a:rPr lang="fr-FR" sz="1200" dirty="0" err="1" smtClean="0">
                <a:solidFill>
                  <a:srgbClr val="007E39"/>
                </a:solidFill>
              </a:rPr>
              <a:t>Pascual</a:t>
            </a:r>
            <a:r>
              <a:rPr lang="fr-FR" sz="1200" dirty="0" smtClean="0">
                <a:solidFill>
                  <a:srgbClr val="007E39"/>
                </a:solidFill>
              </a:rPr>
              <a:t>, Daniel </a:t>
            </a:r>
            <a:r>
              <a:rPr lang="fr-FR" sz="1200" dirty="0" err="1" smtClean="0">
                <a:solidFill>
                  <a:srgbClr val="007E39"/>
                </a:solidFill>
              </a:rPr>
              <a:t>Vanderpooten</a:t>
            </a:r>
            <a:r>
              <a:rPr lang="fr-FR" sz="1200" dirty="0" smtClean="0">
                <a:solidFill>
                  <a:srgbClr val="007E39"/>
                </a:solidFill>
              </a:rPr>
              <a:t> </a:t>
            </a:r>
            <a:r>
              <a:rPr lang="fr-FR" sz="1200" dirty="0" smtClean="0">
                <a:solidFill>
                  <a:srgbClr val="450FDF"/>
                </a:solidFill>
                <a:hlinkClick r:id="rId2"/>
              </a:rPr>
              <a:t>[</a:t>
            </a:r>
            <a:r>
              <a:rPr lang="fr-FR" sz="1200" dirty="0" err="1" smtClean="0">
                <a:solidFill>
                  <a:srgbClr val="450FDF"/>
                </a:solidFill>
                <a:hlinkClick r:id="rId2"/>
              </a:rPr>
              <a:t>Theor</a:t>
            </a:r>
            <a:r>
              <a:rPr lang="fr-FR" sz="1200" dirty="0" smtClean="0">
                <a:solidFill>
                  <a:srgbClr val="450FDF"/>
                </a:solidFill>
                <a:hlinkClick r:id="rId2"/>
              </a:rPr>
              <a:t>. Comput. Science 2017].</a:t>
            </a:r>
          </a:p>
          <a:p>
            <a:endParaRPr lang="fr-FR" sz="1800" dirty="0" smtClean="0"/>
          </a:p>
          <a:p>
            <a:pPr>
              <a:buNone/>
            </a:pPr>
            <a:endParaRPr lang="fr-FR" sz="1300" dirty="0" smtClean="0">
              <a:solidFill>
                <a:srgbClr val="450FDF"/>
              </a:solidFill>
            </a:endParaRPr>
          </a:p>
          <a:p>
            <a:pPr>
              <a:buNone/>
            </a:pPr>
            <a:endParaRPr lang="fr-FR" sz="1300" dirty="0" smtClean="0">
              <a:solidFill>
                <a:srgbClr val="450FDF"/>
              </a:solidFill>
            </a:endParaRPr>
          </a:p>
          <a:p>
            <a:pPr>
              <a:buNone/>
            </a:pPr>
            <a:endParaRPr lang="fr-FR" sz="1800" dirty="0" smtClean="0">
              <a:solidFill>
                <a:srgbClr val="F87024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endParaRPr lang="fr-FR" sz="1900" dirty="0">
              <a:solidFill>
                <a:srgbClr val="450FD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14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0" descr="http://www-sysdef.lip6.fr/~spanjaard/coca/pmwiki/pub/images/jer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692696" y="260648"/>
            <a:ext cx="1319667" cy="17517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               Bi-objective Max weight </a:t>
            </a:r>
            <a:r>
              <a:rPr lang="fr-FR" sz="2800" dirty="0" err="1" smtClean="0"/>
              <a:t>matchings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Input : a </a:t>
            </a:r>
            <a:r>
              <a:rPr lang="fr-FR" dirty="0" err="1" smtClean="0"/>
              <a:t>complete</a:t>
            </a:r>
            <a:r>
              <a:rPr lang="fr-FR" dirty="0" smtClean="0"/>
              <a:t> graph. </a:t>
            </a:r>
          </a:p>
          <a:p>
            <a:pPr>
              <a:buNone/>
            </a:pPr>
            <a:r>
              <a:rPr lang="fr-FR" dirty="0" err="1" smtClean="0">
                <a:solidFill>
                  <a:srgbClr val="450FDF"/>
                </a:solidFill>
              </a:rPr>
              <a:t>Each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edge</a:t>
            </a:r>
            <a:r>
              <a:rPr lang="fr-FR" dirty="0" smtClean="0">
                <a:solidFill>
                  <a:srgbClr val="450FDF"/>
                </a:solidFill>
              </a:rPr>
              <a:t> has </a:t>
            </a:r>
            <a:r>
              <a:rPr lang="fr-FR" dirty="0" err="1" smtClean="0">
                <a:solidFill>
                  <a:srgbClr val="450FDF"/>
                </a:solidFill>
              </a:rPr>
              <a:t>two</a:t>
            </a:r>
            <a:r>
              <a:rPr lang="fr-FR" dirty="0" smtClean="0">
                <a:solidFill>
                  <a:srgbClr val="450FDF"/>
                </a:solidFill>
              </a:rPr>
              <a:t> values 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FF0000"/>
                </a:solidFill>
              </a:rPr>
              <a:t>weight</a:t>
            </a:r>
            <a:r>
              <a:rPr lang="fr-FR" dirty="0" smtClean="0"/>
              <a:t> and </a:t>
            </a:r>
            <a:r>
              <a:rPr lang="fr-FR" dirty="0" err="1" smtClean="0"/>
              <a:t>l</a:t>
            </a:r>
            <a:r>
              <a:rPr lang="fr-FR" dirty="0" err="1" smtClean="0">
                <a:solidFill>
                  <a:schemeClr val="accent2"/>
                </a:solidFill>
              </a:rPr>
              <a:t>ength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fr-FR" dirty="0" err="1" smtClean="0">
                <a:solidFill>
                  <a:schemeClr val="accent2"/>
                </a:solidFill>
              </a:rPr>
              <a:t>Aim</a:t>
            </a:r>
            <a:r>
              <a:rPr lang="fr-FR" dirty="0" smtClean="0">
                <a:solidFill>
                  <a:schemeClr val="accent2"/>
                </a:solidFill>
              </a:rPr>
              <a:t> :</a:t>
            </a:r>
            <a:r>
              <a:rPr lang="fr-FR" dirty="0" smtClean="0"/>
              <a:t> output </a:t>
            </a:r>
            <a:r>
              <a:rPr lang="fr-FR" dirty="0" smtClean="0">
                <a:solidFill>
                  <a:srgbClr val="450FDF"/>
                </a:solidFill>
              </a:rPr>
              <a:t>a r-</a:t>
            </a:r>
            <a:r>
              <a:rPr lang="fr-FR" dirty="0" err="1" smtClean="0">
                <a:solidFill>
                  <a:srgbClr val="450FDF"/>
                </a:solidFill>
              </a:rPr>
              <a:t>approximate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matching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 as </a:t>
            </a:r>
            <a:r>
              <a:rPr lang="fr-FR" dirty="0" err="1" smtClean="0"/>
              <a:t>high</a:t>
            </a:r>
            <a:r>
              <a:rPr lang="fr-FR" dirty="0" smtClean="0"/>
              <a:t> as possible.</a:t>
            </a: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fr-FR" dirty="0" err="1" smtClean="0"/>
              <a:t>We</a:t>
            </a:r>
            <a:r>
              <a:rPr lang="fr-FR" dirty="0" smtClean="0"/>
              <a:t> assume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the </a:t>
            </a:r>
            <a:r>
              <a:rPr lang="fr-FR" dirty="0" err="1" smtClean="0"/>
              <a:t>triangular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 for </a:t>
            </a:r>
            <a:r>
              <a:rPr lang="fr-FR" dirty="0" err="1" smtClean="0"/>
              <a:t>both</a:t>
            </a:r>
            <a:r>
              <a:rPr lang="fr-FR" dirty="0" smtClean="0"/>
              <a:t> objectives.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 lvl="1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15</a:t>
            </a:r>
            <a:endParaRPr lang="fr-FR" dirty="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247024" y="2312914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818264" y="3098732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3295640" y="3200106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2366946" y="2055680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2</a:t>
            </a:r>
            <a:endParaRPr lang="fr-FR" sz="2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38120" y="2884418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1</a:t>
            </a:r>
            <a:endParaRPr lang="fr-FR" sz="2000" dirty="0"/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2737566" y="4182026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2938450" y="4127382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4</a:t>
            </a:r>
            <a:endParaRPr lang="fr-FR" sz="2000" dirty="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1175454" y="4153508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795310" y="4013024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5</a:t>
            </a:r>
            <a:endParaRPr lang="fr-FR" sz="2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3357554" y="2984374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3</a:t>
            </a:r>
            <a:endParaRPr lang="fr-FR" sz="2000" dirty="0"/>
          </a:p>
        </p:txBody>
      </p:sp>
      <p:grpSp>
        <p:nvGrpSpPr>
          <p:cNvPr id="5" name="Groupe 48"/>
          <p:cNvGrpSpPr/>
          <p:nvPr/>
        </p:nvGrpSpPr>
        <p:grpSpPr>
          <a:xfrm>
            <a:off x="810420" y="2328524"/>
            <a:ext cx="2598600" cy="1998424"/>
            <a:chOff x="3094756" y="3357562"/>
            <a:chExt cx="2598600" cy="1998424"/>
          </a:xfrm>
        </p:grpSpPr>
        <p:sp>
          <p:nvSpPr>
            <p:cNvPr id="50" name="AutoShape 5"/>
            <p:cNvSpPr>
              <a:spLocks noChangeArrowheads="1"/>
            </p:cNvSpPr>
            <p:nvPr/>
          </p:nvSpPr>
          <p:spPr bwMode="auto">
            <a:xfrm>
              <a:off x="4523516" y="3357562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" name="AutoShape 5"/>
            <p:cNvSpPr>
              <a:spLocks noChangeArrowheads="1"/>
            </p:cNvSpPr>
            <p:nvPr/>
          </p:nvSpPr>
          <p:spPr bwMode="auto">
            <a:xfrm>
              <a:off x="3094756" y="4143380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2" name="AutoShape 5"/>
            <p:cNvSpPr>
              <a:spLocks noChangeArrowheads="1"/>
            </p:cNvSpPr>
            <p:nvPr/>
          </p:nvSpPr>
          <p:spPr bwMode="auto">
            <a:xfrm>
              <a:off x="5572132" y="424475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53" name="Connecteur droit 52"/>
            <p:cNvCxnSpPr>
              <a:stCxn id="50" idx="1"/>
              <a:endCxn id="52" idx="0"/>
            </p:cNvCxnSpPr>
            <p:nvPr/>
          </p:nvCxnSpPr>
          <p:spPr bwMode="auto">
            <a:xfrm rot="16200000" flipH="1">
              <a:off x="4652878" y="3264889"/>
              <a:ext cx="868255" cy="109147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Connecteur droit 53"/>
            <p:cNvCxnSpPr>
              <a:stCxn id="50" idx="7"/>
              <a:endCxn id="51" idx="7"/>
            </p:cNvCxnSpPr>
            <p:nvPr/>
          </p:nvCxnSpPr>
          <p:spPr bwMode="auto">
            <a:xfrm rot="16200000" flipH="1" flipV="1">
              <a:off x="3519698" y="3055028"/>
              <a:ext cx="785818" cy="14287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Connecteur droit 54"/>
            <p:cNvCxnSpPr/>
            <p:nvPr/>
          </p:nvCxnSpPr>
          <p:spPr bwMode="auto">
            <a:xfrm rot="5400000" flipH="1" flipV="1">
              <a:off x="4877798" y="4546398"/>
              <a:ext cx="972166" cy="53772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AutoShape 5"/>
            <p:cNvSpPr>
              <a:spLocks noChangeArrowheads="1"/>
            </p:cNvSpPr>
            <p:nvPr/>
          </p:nvSpPr>
          <p:spPr bwMode="auto">
            <a:xfrm>
              <a:off x="5014058" y="522667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7" name="AutoShape 5"/>
            <p:cNvSpPr>
              <a:spLocks noChangeArrowheads="1"/>
            </p:cNvSpPr>
            <p:nvPr/>
          </p:nvSpPr>
          <p:spPr bwMode="auto">
            <a:xfrm>
              <a:off x="3451946" y="5198156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58" name="Connecteur droit 57"/>
            <p:cNvCxnSpPr/>
            <p:nvPr/>
          </p:nvCxnSpPr>
          <p:spPr bwMode="auto">
            <a:xfrm rot="10800000">
              <a:off x="3573170" y="5301342"/>
              <a:ext cx="1498896" cy="1356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Connecteur droit 58"/>
            <p:cNvCxnSpPr/>
            <p:nvPr/>
          </p:nvCxnSpPr>
          <p:spPr bwMode="auto">
            <a:xfrm rot="16200000" flipV="1">
              <a:off x="2810024" y="4584752"/>
              <a:ext cx="975138" cy="30870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Connecteur droit 59"/>
            <p:cNvCxnSpPr/>
            <p:nvPr/>
          </p:nvCxnSpPr>
          <p:spPr bwMode="auto">
            <a:xfrm rot="10800000">
              <a:off x="3143241" y="4188692"/>
              <a:ext cx="2489502" cy="114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Connecteur droit 60"/>
            <p:cNvCxnSpPr>
              <a:endCxn id="56" idx="5"/>
            </p:cNvCxnSpPr>
            <p:nvPr/>
          </p:nvCxnSpPr>
          <p:spPr bwMode="auto">
            <a:xfrm>
              <a:off x="3094756" y="4188691"/>
              <a:ext cx="2022773" cy="1148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Connecteur droit 61"/>
            <p:cNvCxnSpPr>
              <a:endCxn id="56" idx="5"/>
            </p:cNvCxnSpPr>
            <p:nvPr/>
          </p:nvCxnSpPr>
          <p:spPr bwMode="auto">
            <a:xfrm rot="16200000" flipH="1">
              <a:off x="3899467" y="4118986"/>
              <a:ext cx="1913399" cy="5227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Connecteur droit 62"/>
            <p:cNvCxnSpPr>
              <a:stCxn id="50" idx="3"/>
            </p:cNvCxnSpPr>
            <p:nvPr/>
          </p:nvCxnSpPr>
          <p:spPr bwMode="auto">
            <a:xfrm rot="5400000">
              <a:off x="3133177" y="3855679"/>
              <a:ext cx="1795834" cy="10203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Connecteur droit 63"/>
            <p:cNvCxnSpPr>
              <a:endCxn id="52" idx="2"/>
            </p:cNvCxnSpPr>
            <p:nvPr/>
          </p:nvCxnSpPr>
          <p:spPr bwMode="auto">
            <a:xfrm flipV="1">
              <a:off x="3512129" y="4309410"/>
              <a:ext cx="2060003" cy="9543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ZoneTexte 65"/>
          <p:cNvSpPr txBox="1"/>
          <p:nvPr/>
        </p:nvSpPr>
        <p:spPr>
          <a:xfrm>
            <a:off x="1403648" y="7029400"/>
            <a:ext cx="79208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Triangle </a:t>
            </a:r>
            <a:r>
              <a:rPr lang="fr-FR" sz="2000" dirty="0" err="1" smtClean="0">
                <a:solidFill>
                  <a:srgbClr val="FF0000"/>
                </a:solidFill>
              </a:rPr>
              <a:t>inequality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/>
              <a:t>: </a:t>
            </a:r>
          </a:p>
          <a:p>
            <a:pPr>
              <a:buFont typeface="Symbol"/>
              <a:buChar char="&quot;"/>
            </a:pPr>
            <a:r>
              <a:rPr lang="fr-FR" sz="2000" dirty="0" smtClean="0">
                <a:sym typeface="Symbol"/>
              </a:rPr>
              <a:t>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)V</a:t>
            </a:r>
            <a:r>
              <a:rPr lang="fr-FR" sz="2000" baseline="30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, a(v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) + a(v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 </a:t>
            </a:r>
            <a:r>
              <a:rPr lang="fr-FR" sz="2000" b="1" dirty="0" smtClean="0">
                <a:sym typeface="Symbol"/>
              </a:rPr>
              <a:t> </a:t>
            </a:r>
            <a:r>
              <a:rPr lang="fr-FR" sz="2000" dirty="0" smtClean="0">
                <a:sym typeface="Symbol"/>
              </a:rPr>
              <a:t>a(v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1146631" y="251265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3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5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3059832" y="359822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6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4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2699792" y="24461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4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2</a:t>
            </a:r>
            <a:endParaRPr lang="fr-FR" dirty="0">
              <a:solidFill>
                <a:schemeClr val="accent2"/>
              </a:solidFill>
            </a:endParaRPr>
          </a:p>
        </p:txBody>
      </p:sp>
      <p:cxnSp>
        <p:nvCxnSpPr>
          <p:cNvPr id="87" name="Connecteur droit 86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ZoneTexte 102"/>
          <p:cNvSpPr txBox="1"/>
          <p:nvPr/>
        </p:nvSpPr>
        <p:spPr>
          <a:xfrm>
            <a:off x="1916330" y="290402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7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1763688" y="421179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8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84701" y="3598228"/>
            <a:ext cx="53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6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8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1187624" y="316618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6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6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2159998" y="374224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7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6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1412274" y="371336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9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1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2367396" y="27341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8</a:t>
            </a:r>
            <a:endParaRPr lang="fr-F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               Bi-objective Max weight </a:t>
            </a:r>
            <a:r>
              <a:rPr lang="fr-FR" sz="2800" dirty="0" err="1" smtClean="0"/>
              <a:t>matchings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5172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err="1" smtClean="0">
                <a:solidFill>
                  <a:srgbClr val="450FDF"/>
                </a:solidFill>
              </a:rPr>
              <a:t>Summary</a:t>
            </a:r>
            <a:r>
              <a:rPr lang="fr-FR" dirty="0" smtClean="0">
                <a:solidFill>
                  <a:srgbClr val="450FDF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Let k ≥ 2 </a:t>
            </a:r>
            <a:r>
              <a:rPr lang="fr-FR" dirty="0" err="1" smtClean="0"/>
              <a:t>be</a:t>
            </a:r>
            <a:r>
              <a:rPr lang="fr-FR" dirty="0" smtClean="0"/>
              <a:t> a </a:t>
            </a:r>
            <a:r>
              <a:rPr lang="fr-FR" dirty="0" err="1" smtClean="0"/>
              <a:t>fixed</a:t>
            </a:r>
            <a:r>
              <a:rPr lang="fr-FR" dirty="0" smtClean="0"/>
              <a:t> </a:t>
            </a:r>
            <a:r>
              <a:rPr lang="fr-FR" dirty="0" err="1" smtClean="0"/>
              <a:t>integer</a:t>
            </a:r>
            <a:r>
              <a:rPr lang="fr-FR" dirty="0" smtClean="0"/>
              <a:t>. Let </a:t>
            </a:r>
            <a:r>
              <a:rPr lang="el-GR" dirty="0" smtClean="0"/>
              <a:t>ρ </a:t>
            </a:r>
            <a:r>
              <a:rPr lang="fr-FR" dirty="0" err="1" smtClean="0"/>
              <a:t>be</a:t>
            </a:r>
            <a:r>
              <a:rPr lang="fr-FR" dirty="0" smtClean="0"/>
              <a:t> a real </a:t>
            </a:r>
            <a:r>
              <a:rPr lang="fr-FR" dirty="0" err="1" smtClean="0"/>
              <a:t>satisfying</a:t>
            </a:r>
            <a:r>
              <a:rPr lang="fr-FR" dirty="0" smtClean="0"/>
              <a:t> 0 &lt; </a:t>
            </a:r>
            <a:r>
              <a:rPr lang="el-GR" dirty="0" smtClean="0"/>
              <a:t>ρ ≤ 1.</a:t>
            </a:r>
            <a:br>
              <a:rPr lang="el-GR" dirty="0" smtClean="0"/>
            </a:br>
            <a:r>
              <a:rPr lang="fr-FR" dirty="0" smtClean="0"/>
              <a:t>Suppose </a:t>
            </a:r>
            <a:r>
              <a:rPr lang="fr-FR" dirty="0" err="1" smtClean="0"/>
              <a:t>that</a:t>
            </a:r>
            <a:r>
              <a:rPr lang="fr-FR" dirty="0" smtClean="0"/>
              <a:t> for </a:t>
            </a:r>
            <a:r>
              <a:rPr lang="fr-FR" dirty="0" err="1" smtClean="0"/>
              <a:t>every</a:t>
            </a:r>
            <a:r>
              <a:rPr lang="fr-FR" dirty="0" smtClean="0"/>
              <a:t> q ≤ 2k and </a:t>
            </a:r>
            <a:r>
              <a:rPr lang="fr-FR" dirty="0" err="1" smtClean="0">
                <a:solidFill>
                  <a:srgbClr val="450FDF"/>
                </a:solidFill>
              </a:rPr>
              <a:t>every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complete</a:t>
            </a:r>
            <a:r>
              <a:rPr lang="fr-FR" dirty="0" smtClean="0">
                <a:solidFill>
                  <a:srgbClr val="450FDF"/>
                </a:solidFill>
              </a:rPr>
              <a:t> graph K</a:t>
            </a:r>
            <a:r>
              <a:rPr lang="fr-FR" baseline="-25000" dirty="0" smtClean="0">
                <a:solidFill>
                  <a:srgbClr val="450FDF"/>
                </a:solidFill>
              </a:rPr>
              <a:t>q</a:t>
            </a:r>
            <a:r>
              <a:rPr lang="fr-FR" dirty="0" smtClean="0">
                <a:solidFill>
                  <a:srgbClr val="450FDF"/>
                </a:solidFill>
              </a:rPr>
              <a:t> of q </a:t>
            </a:r>
            <a:r>
              <a:rPr lang="fr-FR" dirty="0" err="1" smtClean="0">
                <a:solidFill>
                  <a:srgbClr val="450FDF"/>
                </a:solidFill>
              </a:rPr>
              <a:t>nodes</a:t>
            </a:r>
            <a:r>
              <a:rPr lang="fr-FR" dirty="0" smtClean="0">
                <a:solidFill>
                  <a:srgbClr val="450FDF"/>
                </a:solidFill>
              </a:rPr>
              <a:t>, </a:t>
            </a:r>
            <a:r>
              <a:rPr lang="fr-FR" dirty="0" err="1" smtClean="0">
                <a:solidFill>
                  <a:srgbClr val="450FDF"/>
                </a:solidFill>
              </a:rPr>
              <a:t>there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always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exists</a:t>
            </a:r>
            <a:r>
              <a:rPr lang="fr-FR" dirty="0" smtClean="0">
                <a:solidFill>
                  <a:srgbClr val="450FDF"/>
                </a:solidFill>
              </a:rPr>
              <a:t> a </a:t>
            </a:r>
            <a:r>
              <a:rPr lang="fr-FR" dirty="0" err="1" smtClean="0">
                <a:solidFill>
                  <a:srgbClr val="450FDF"/>
                </a:solidFill>
              </a:rPr>
              <a:t>matching</a:t>
            </a:r>
            <a:r>
              <a:rPr lang="fr-FR" dirty="0" smtClean="0"/>
              <a:t> F</a:t>
            </a:r>
            <a:r>
              <a:rPr lang="fr-FR" baseline="-25000" dirty="0" smtClean="0"/>
              <a:t>q </a:t>
            </a:r>
            <a:r>
              <a:rPr lang="fr-FR" dirty="0" err="1" smtClean="0"/>
              <a:t>s.t</a:t>
            </a:r>
            <a:r>
              <a:rPr lang="fr-FR" dirty="0" smtClean="0"/>
              <a:t>. </a:t>
            </a:r>
            <a:r>
              <a:rPr lang="fr-FR" dirty="0" smtClean="0">
                <a:solidFill>
                  <a:srgbClr val="FF0000"/>
                </a:solidFill>
              </a:rPr>
              <a:t>weight(F</a:t>
            </a:r>
            <a:r>
              <a:rPr lang="fr-FR" baseline="-25000" dirty="0" smtClean="0">
                <a:solidFill>
                  <a:srgbClr val="FF0000"/>
                </a:solidFill>
              </a:rPr>
              <a:t>q</a:t>
            </a:r>
            <a:r>
              <a:rPr lang="fr-FR" dirty="0" smtClean="0">
                <a:solidFill>
                  <a:srgbClr val="FF0000"/>
                </a:solidFill>
              </a:rPr>
              <a:t> ) ≥ </a:t>
            </a:r>
            <a:r>
              <a:rPr lang="el-GR" dirty="0" smtClean="0">
                <a:solidFill>
                  <a:srgbClr val="FF0000"/>
                </a:solidFill>
              </a:rPr>
              <a:t>ρ</a:t>
            </a:r>
            <a:r>
              <a:rPr lang="fr-FR" dirty="0" smtClean="0">
                <a:solidFill>
                  <a:srgbClr val="FF0000"/>
                </a:solidFill>
              </a:rPr>
              <a:t> weight(OPT</a:t>
            </a:r>
            <a:r>
              <a:rPr lang="fr-FR" baseline="-25000" dirty="0" smtClean="0">
                <a:solidFill>
                  <a:srgbClr val="FF0000"/>
                </a:solidFill>
              </a:rPr>
              <a:t>w</a:t>
            </a:r>
            <a:r>
              <a:rPr lang="fr-FR" dirty="0" smtClean="0">
                <a:solidFill>
                  <a:srgbClr val="FF0000"/>
                </a:solidFill>
              </a:rPr>
              <a:t>) </a:t>
            </a:r>
            <a:r>
              <a:rPr lang="fr-FR" dirty="0" smtClean="0"/>
              <a:t>and </a:t>
            </a:r>
            <a:r>
              <a:rPr lang="fr-FR" dirty="0" err="1" smtClean="0">
                <a:solidFill>
                  <a:srgbClr val="F87024"/>
                </a:solidFill>
              </a:rPr>
              <a:t>length</a:t>
            </a:r>
            <a:r>
              <a:rPr lang="fr-FR" dirty="0" smtClean="0">
                <a:solidFill>
                  <a:srgbClr val="F87024"/>
                </a:solidFill>
              </a:rPr>
              <a:t>(F</a:t>
            </a:r>
            <a:r>
              <a:rPr lang="fr-FR" baseline="-25000" dirty="0" smtClean="0">
                <a:solidFill>
                  <a:srgbClr val="F87024"/>
                </a:solidFill>
              </a:rPr>
              <a:t>q</a:t>
            </a:r>
            <a:r>
              <a:rPr lang="fr-FR" dirty="0" smtClean="0">
                <a:solidFill>
                  <a:srgbClr val="F87024"/>
                </a:solidFill>
              </a:rPr>
              <a:t>) ≥ </a:t>
            </a:r>
            <a:r>
              <a:rPr lang="el-GR" dirty="0" smtClean="0">
                <a:solidFill>
                  <a:srgbClr val="F87024"/>
                </a:solidFill>
              </a:rPr>
              <a:t>ρ</a:t>
            </a:r>
            <a:r>
              <a:rPr lang="fr-FR" dirty="0" smtClean="0">
                <a:solidFill>
                  <a:srgbClr val="F87024"/>
                </a:solidFill>
              </a:rPr>
              <a:t> </a:t>
            </a:r>
            <a:r>
              <a:rPr lang="fr-FR" dirty="0" err="1" smtClean="0">
                <a:solidFill>
                  <a:srgbClr val="F87024"/>
                </a:solidFill>
              </a:rPr>
              <a:t>length</a:t>
            </a:r>
            <a:r>
              <a:rPr lang="el-GR" dirty="0" smtClean="0">
                <a:solidFill>
                  <a:srgbClr val="F87024"/>
                </a:solidFill>
              </a:rPr>
              <a:t>(</a:t>
            </a:r>
            <a:r>
              <a:rPr lang="fr-FR" dirty="0" err="1" smtClean="0">
                <a:solidFill>
                  <a:srgbClr val="F87024"/>
                </a:solidFill>
              </a:rPr>
              <a:t>OPT</a:t>
            </a:r>
            <a:r>
              <a:rPr lang="fr-FR" baseline="-25000" dirty="0" err="1" smtClean="0">
                <a:solidFill>
                  <a:srgbClr val="F87024"/>
                </a:solidFill>
              </a:rPr>
              <a:t>l</a:t>
            </a:r>
            <a:r>
              <a:rPr lang="fr-FR" dirty="0" smtClean="0">
                <a:solidFill>
                  <a:srgbClr val="F87024"/>
                </a:solidFill>
              </a:rPr>
              <a:t>)</a:t>
            </a:r>
            <a:r>
              <a:rPr lang="fr-FR" dirty="0" smtClean="0"/>
              <a:t>, </a:t>
            </a:r>
            <a:r>
              <a:rPr lang="fr-FR" dirty="0" err="1" smtClean="0"/>
              <a:t>where</a:t>
            </a:r>
            <a:r>
              <a:rPr lang="fr-FR" dirty="0" smtClean="0"/>
              <a:t> OPT</a:t>
            </a:r>
            <a:r>
              <a:rPr lang="fr-FR" baseline="-25000" dirty="0" smtClean="0"/>
              <a:t>w</a:t>
            </a:r>
            <a:r>
              <a:rPr lang="fr-FR" dirty="0" smtClean="0"/>
              <a:t> (</a:t>
            </a:r>
            <a:r>
              <a:rPr lang="fr-FR" dirty="0" err="1" smtClean="0"/>
              <a:t>resp</a:t>
            </a:r>
            <a:r>
              <a:rPr lang="fr-FR" dirty="0" smtClean="0"/>
              <a:t>. </a:t>
            </a:r>
            <a:r>
              <a:rPr lang="fr-FR" dirty="0" err="1" smtClean="0"/>
              <a:t>OPT</a:t>
            </a:r>
            <a:r>
              <a:rPr lang="fr-FR" baseline="-25000" dirty="0" err="1" smtClean="0"/>
              <a:t>l</a:t>
            </a:r>
            <a:r>
              <a:rPr lang="fr-FR" dirty="0" smtClean="0"/>
              <a:t>) </a:t>
            </a:r>
            <a:r>
              <a:rPr lang="fr-FR" dirty="0" err="1" smtClean="0"/>
              <a:t>is</a:t>
            </a:r>
            <a:r>
              <a:rPr lang="fr-FR" dirty="0" smtClean="0"/>
              <a:t> a maximum weight (</a:t>
            </a:r>
            <a:r>
              <a:rPr lang="fr-FR" dirty="0" err="1" smtClean="0"/>
              <a:t>resp</a:t>
            </a:r>
            <a:r>
              <a:rPr lang="fr-FR" dirty="0" smtClean="0"/>
              <a:t>. </a:t>
            </a:r>
            <a:r>
              <a:rPr lang="fr-FR" dirty="0" err="1" smtClean="0"/>
              <a:t>length</a:t>
            </a:r>
            <a:r>
              <a:rPr lang="fr-FR" dirty="0" smtClean="0"/>
              <a:t>) </a:t>
            </a:r>
            <a:r>
              <a:rPr lang="fr-FR" dirty="0" err="1" smtClean="0"/>
              <a:t>matching</a:t>
            </a:r>
            <a:r>
              <a:rPr lang="fr-FR" dirty="0" smtClean="0"/>
              <a:t> of Kq. </a:t>
            </a:r>
            <a:r>
              <a:rPr lang="fr-FR" dirty="0" err="1" smtClean="0"/>
              <a:t>Then</a:t>
            </a:r>
            <a:r>
              <a:rPr lang="fr-FR" dirty="0" smtClean="0"/>
              <a:t>, </a:t>
            </a:r>
            <a:r>
              <a:rPr lang="fr-FR" dirty="0" err="1" smtClean="0">
                <a:solidFill>
                  <a:srgbClr val="450FDF"/>
                </a:solidFill>
              </a:rPr>
              <a:t>there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always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exists</a:t>
            </a:r>
            <a:r>
              <a:rPr lang="fr-FR" dirty="0" smtClean="0">
                <a:solidFill>
                  <a:srgbClr val="450FDF"/>
                </a:solidFill>
              </a:rPr>
              <a:t> a  </a:t>
            </a:r>
            <a:r>
              <a:rPr lang="el-GR" dirty="0" smtClean="0">
                <a:solidFill>
                  <a:srgbClr val="450FDF"/>
                </a:solidFill>
              </a:rPr>
              <a:t>ρ</a:t>
            </a:r>
            <a:r>
              <a:rPr lang="fr-FR" dirty="0" smtClean="0">
                <a:solidFill>
                  <a:srgbClr val="450FDF"/>
                </a:solidFill>
              </a:rPr>
              <a:t>(k−1)/k -</a:t>
            </a:r>
            <a:r>
              <a:rPr lang="fr-FR" dirty="0" err="1" smtClean="0">
                <a:solidFill>
                  <a:srgbClr val="450FDF"/>
                </a:solidFill>
              </a:rPr>
              <a:t>approximate</a:t>
            </a:r>
            <a:r>
              <a:rPr lang="fr-FR" dirty="0" smtClean="0">
                <a:solidFill>
                  <a:srgbClr val="450FDF"/>
                </a:solidFill>
              </a:rPr>
              <a:t> </a:t>
            </a:r>
            <a:r>
              <a:rPr lang="fr-FR" dirty="0" err="1" smtClean="0">
                <a:solidFill>
                  <a:srgbClr val="450FDF"/>
                </a:solidFill>
              </a:rPr>
              <a:t>matching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Analytical result: </a:t>
            </a:r>
            <a:r>
              <a:rPr lang="en-US" dirty="0" smtClean="0"/>
              <a:t>every instance on </a:t>
            </a:r>
            <a:r>
              <a:rPr lang="en-US" dirty="0" smtClean="0">
                <a:solidFill>
                  <a:srgbClr val="C00000"/>
                </a:solidFill>
              </a:rPr>
              <a:t>at most 6 nodes </a:t>
            </a:r>
            <a:r>
              <a:rPr lang="en-US" dirty="0" smtClean="0"/>
              <a:t>must admit a 1/2-approximate matching.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Computer-aided approach</a:t>
            </a:r>
            <a:r>
              <a:rPr lang="en-US" dirty="0" smtClean="0"/>
              <a:t> for graphs of </a:t>
            </a:r>
            <a:r>
              <a:rPr lang="en-US" dirty="0" smtClean="0">
                <a:solidFill>
                  <a:srgbClr val="C00000"/>
                </a:solidFill>
              </a:rPr>
              <a:t>at most 10 nodes </a:t>
            </a:r>
            <a:r>
              <a:rPr lang="en-US" dirty="0" smtClean="0"/>
              <a:t>(0-1 linear programming formulation): every instance on at most 10 nodes admit a 1/2-approximate matching.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→ </a:t>
            </a:r>
            <a:r>
              <a:rPr lang="en-US" dirty="0" smtClean="0">
                <a:solidFill>
                  <a:srgbClr val="450FDF"/>
                </a:solidFill>
              </a:rPr>
              <a:t>there always exist a 2/5-approximate matching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450FDF"/>
                </a:solidFill>
              </a:rPr>
              <a:t>Complexity: </a:t>
            </a:r>
            <a:r>
              <a:rPr lang="en-US" dirty="0" smtClean="0"/>
              <a:t>does there exist a matching</a:t>
            </a:r>
            <a:r>
              <a:rPr lang="en-US" dirty="0" smtClean="0">
                <a:solidFill>
                  <a:srgbClr val="450FDF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450FDF"/>
                </a:solidFill>
              </a:rPr>
              <a:t>weight ≥ x</a:t>
            </a:r>
            <a:r>
              <a:rPr lang="en-US" baseline="-25000" dirty="0" smtClean="0">
                <a:solidFill>
                  <a:srgbClr val="450FDF"/>
                </a:solidFill>
              </a:rPr>
              <a:t>1</a:t>
            </a:r>
            <a:r>
              <a:rPr lang="en-US" dirty="0" smtClean="0"/>
              <a:t>, and of </a:t>
            </a:r>
            <a:r>
              <a:rPr lang="en-US" dirty="0" smtClean="0">
                <a:solidFill>
                  <a:srgbClr val="450FDF"/>
                </a:solidFill>
              </a:rPr>
              <a:t>length ≥ x</a:t>
            </a:r>
            <a:r>
              <a:rPr lang="en-US" baseline="-25000" dirty="0" smtClean="0">
                <a:solidFill>
                  <a:srgbClr val="450FDF"/>
                </a:solidFill>
              </a:rPr>
              <a:t>2 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sz="1200" dirty="0" smtClean="0"/>
          </a:p>
          <a:p>
            <a:pPr>
              <a:buNone/>
            </a:pPr>
            <a:r>
              <a:rPr lang="en-US" dirty="0" smtClean="0"/>
              <a:t>This problem is </a:t>
            </a:r>
            <a:r>
              <a:rPr lang="en-US" dirty="0" smtClean="0">
                <a:solidFill>
                  <a:srgbClr val="450FDF"/>
                </a:solidFill>
              </a:rPr>
              <a:t>NP-complete</a:t>
            </a:r>
            <a:r>
              <a:rPr lang="en-US" dirty="0" smtClean="0"/>
              <a:t>, even in a graph in which both objectives fulfill the triangle inequality.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 lvl="1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16</a:t>
            </a:r>
            <a:endParaRPr lang="fr-FR" dirty="0"/>
          </a:p>
        </p:txBody>
      </p:sp>
      <p:sp>
        <p:nvSpPr>
          <p:cNvPr id="66" name="ZoneTexte 65"/>
          <p:cNvSpPr txBox="1"/>
          <p:nvPr/>
        </p:nvSpPr>
        <p:spPr>
          <a:xfrm>
            <a:off x="1403648" y="7029400"/>
            <a:ext cx="79208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Triangle </a:t>
            </a:r>
            <a:r>
              <a:rPr lang="fr-FR" sz="2000" dirty="0" err="1" smtClean="0">
                <a:solidFill>
                  <a:srgbClr val="FF0000"/>
                </a:solidFill>
              </a:rPr>
              <a:t>inequality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/>
              <a:t>: </a:t>
            </a:r>
          </a:p>
          <a:p>
            <a:pPr>
              <a:buFont typeface="Symbol"/>
              <a:buChar char="&quot;"/>
            </a:pPr>
            <a:r>
              <a:rPr lang="fr-FR" sz="2000" dirty="0" smtClean="0">
                <a:sym typeface="Symbol"/>
              </a:rPr>
              <a:t>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)V</a:t>
            </a:r>
            <a:r>
              <a:rPr lang="fr-FR" sz="2000" baseline="30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, a(v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) + a(v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 </a:t>
            </a:r>
            <a:r>
              <a:rPr lang="fr-FR" sz="2000" b="1" dirty="0" smtClean="0">
                <a:sym typeface="Symbol"/>
              </a:rPr>
              <a:t> </a:t>
            </a:r>
            <a:r>
              <a:rPr lang="fr-FR" sz="2000" dirty="0" smtClean="0">
                <a:sym typeface="Symbol"/>
              </a:rPr>
              <a:t>a(v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</a:t>
            </a:r>
            <a:endParaRPr lang="fr-FR" sz="2000" dirty="0" smtClean="0"/>
          </a:p>
          <a:p>
            <a:endParaRPr lang="fr-FR" dirty="0"/>
          </a:p>
        </p:txBody>
      </p:sp>
      <p:cxnSp>
        <p:nvCxnSpPr>
          <p:cNvPr id="87" name="Connecteur droit 86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               NP-</a:t>
            </a:r>
            <a:r>
              <a:rPr lang="fr-FR" sz="2800" dirty="0" err="1" smtClean="0"/>
              <a:t>completeness</a:t>
            </a:r>
            <a:r>
              <a:rPr lang="fr-FR" sz="2800" dirty="0" smtClean="0"/>
              <a:t> proof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err="1" smtClean="0">
                <a:solidFill>
                  <a:srgbClr val="450FDF"/>
                </a:solidFill>
              </a:rPr>
              <a:t>Reduction</a:t>
            </a:r>
            <a:r>
              <a:rPr lang="fr-FR" sz="2000" dirty="0" smtClean="0">
                <a:solidFill>
                  <a:srgbClr val="450FDF"/>
                </a:solidFill>
              </a:rPr>
              <a:t> </a:t>
            </a:r>
            <a:r>
              <a:rPr lang="fr-FR" sz="2000" dirty="0" err="1" smtClean="0">
                <a:solidFill>
                  <a:srgbClr val="450FDF"/>
                </a:solidFill>
              </a:rPr>
              <a:t>from</a:t>
            </a:r>
            <a:r>
              <a:rPr lang="fr-FR" sz="2000" dirty="0" smtClean="0">
                <a:solidFill>
                  <a:srgbClr val="450FDF"/>
                </a:solidFill>
              </a:rPr>
              <a:t> Partition: </a:t>
            </a:r>
          </a:p>
          <a:p>
            <a:pPr>
              <a:buNone/>
            </a:pPr>
            <a:r>
              <a:rPr lang="fr-FR" sz="2000" dirty="0" smtClean="0"/>
              <a:t>S={e</a:t>
            </a:r>
            <a:r>
              <a:rPr lang="fr-FR" sz="2000" baseline="-25000" dirty="0" smtClean="0"/>
              <a:t>1</a:t>
            </a:r>
            <a:r>
              <a:rPr lang="fr-FR" sz="2000" dirty="0" smtClean="0"/>
              <a:t>,…, e</a:t>
            </a:r>
            <a:r>
              <a:rPr lang="fr-FR" sz="2000" baseline="-25000" dirty="0" smtClean="0"/>
              <a:t>n</a:t>
            </a:r>
            <a:r>
              <a:rPr lang="fr-FR" sz="2000" dirty="0" smtClean="0"/>
              <a:t>} : set of n </a:t>
            </a:r>
            <a:r>
              <a:rPr lang="fr-FR" sz="2000" dirty="0" err="1" smtClean="0"/>
              <a:t>numbers</a:t>
            </a:r>
            <a:r>
              <a:rPr lang="fr-FR" sz="2000" dirty="0" smtClean="0"/>
              <a:t> </a:t>
            </a:r>
            <a:r>
              <a:rPr lang="fr-FR" sz="2000" dirty="0" err="1" smtClean="0"/>
              <a:t>such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∑e</a:t>
            </a:r>
            <a:r>
              <a:rPr lang="fr-FR" sz="2000" baseline="-25000" dirty="0" smtClean="0"/>
              <a:t>i </a:t>
            </a:r>
            <a:r>
              <a:rPr lang="fr-FR" sz="2000" dirty="0" smtClean="0"/>
              <a:t>= 2B.</a:t>
            </a:r>
            <a:br>
              <a:rPr lang="fr-FR" sz="2000" dirty="0" smtClean="0"/>
            </a:br>
            <a:r>
              <a:rPr lang="fr-FR" sz="2000" dirty="0" smtClean="0"/>
              <a:t>Is-</a:t>
            </a:r>
            <a:r>
              <a:rPr lang="fr-FR" sz="2000" dirty="0" err="1" smtClean="0"/>
              <a:t>it</a:t>
            </a:r>
            <a:r>
              <a:rPr lang="fr-FR" sz="2000" dirty="0" smtClean="0"/>
              <a:t> possible to </a:t>
            </a:r>
            <a:r>
              <a:rPr lang="fr-FR" sz="2000" dirty="0" smtClean="0">
                <a:solidFill>
                  <a:srgbClr val="450FDF"/>
                </a:solidFill>
              </a:rPr>
              <a:t>partition S </a:t>
            </a:r>
            <a:r>
              <a:rPr lang="fr-FR" sz="2000" dirty="0" err="1" smtClean="0"/>
              <a:t>into</a:t>
            </a:r>
            <a:r>
              <a:rPr lang="fr-FR" sz="2000" dirty="0" smtClean="0"/>
              <a:t> </a:t>
            </a:r>
            <a:r>
              <a:rPr lang="fr-FR" sz="2000" dirty="0" err="1" smtClean="0">
                <a:solidFill>
                  <a:srgbClr val="450FDF"/>
                </a:solidFill>
              </a:rPr>
              <a:t>two</a:t>
            </a:r>
            <a:r>
              <a:rPr lang="fr-FR" sz="2000" dirty="0" smtClean="0">
                <a:solidFill>
                  <a:srgbClr val="450FDF"/>
                </a:solidFill>
              </a:rPr>
              <a:t> sets of size B </a:t>
            </a:r>
            <a:r>
              <a:rPr lang="fr-FR" sz="2000" dirty="0" smtClean="0"/>
              <a:t>?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2000" dirty="0" smtClean="0"/>
              <a:t>Our problem: </a:t>
            </a:r>
            <a:r>
              <a:rPr lang="en-US" sz="2000" dirty="0" smtClean="0">
                <a:solidFill>
                  <a:srgbClr val="450FDF"/>
                </a:solidFill>
              </a:rPr>
              <a:t>does there exist a matching </a:t>
            </a:r>
            <a:r>
              <a:rPr lang="en-US" sz="2000" dirty="0" smtClean="0"/>
              <a:t>of </a:t>
            </a:r>
            <a:r>
              <a:rPr lang="en-US" sz="2000" dirty="0" smtClean="0">
                <a:solidFill>
                  <a:srgbClr val="450FDF"/>
                </a:solidFill>
              </a:rPr>
              <a:t>weight ≥ x</a:t>
            </a:r>
            <a:r>
              <a:rPr lang="en-US" sz="2000" baseline="-25000" dirty="0" smtClean="0">
                <a:solidFill>
                  <a:srgbClr val="450FDF"/>
                </a:solidFill>
              </a:rPr>
              <a:t>1</a:t>
            </a:r>
            <a:r>
              <a:rPr lang="en-US" sz="2000" dirty="0" smtClean="0"/>
              <a:t>, and of </a:t>
            </a:r>
            <a:r>
              <a:rPr lang="en-US" sz="2000" dirty="0" smtClean="0">
                <a:solidFill>
                  <a:srgbClr val="450FDF"/>
                </a:solidFill>
              </a:rPr>
              <a:t>length ≥ x</a:t>
            </a:r>
            <a:r>
              <a:rPr lang="en-US" sz="2000" baseline="-25000" dirty="0" smtClean="0">
                <a:solidFill>
                  <a:srgbClr val="450FDF"/>
                </a:solidFill>
              </a:rPr>
              <a:t>2 </a:t>
            </a:r>
            <a:r>
              <a:rPr lang="en-US" sz="2000" dirty="0" smtClean="0"/>
              <a:t>?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2000" dirty="0" smtClean="0"/>
              <a:t>Corresponding graph: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 lvl="1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17</a:t>
            </a:r>
            <a:endParaRPr lang="fr-FR" dirty="0"/>
          </a:p>
        </p:txBody>
      </p:sp>
      <p:cxnSp>
        <p:nvCxnSpPr>
          <p:cNvPr id="87" name="Connecteur droit 86"/>
          <p:cNvCxnSpPr/>
          <p:nvPr/>
        </p:nvCxnSpPr>
        <p:spPr>
          <a:xfrm>
            <a:off x="3419872" y="836712"/>
            <a:ext cx="5724128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23528" y="3933056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67544" y="3789040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a</a:t>
            </a:r>
            <a:r>
              <a:rPr lang="fr-FR" sz="2000" baseline="-25000" dirty="0" smtClean="0">
                <a:sym typeface="Symbol"/>
              </a:rPr>
              <a:t>1</a:t>
            </a:r>
            <a:endParaRPr lang="fr-FR" sz="2000" dirty="0"/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1475656" y="3933056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181056" y="3789040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a</a:t>
            </a:r>
            <a:r>
              <a:rPr lang="fr-FR" sz="2000" baseline="-25000" dirty="0" smtClean="0">
                <a:sym typeface="Symbol"/>
              </a:rPr>
              <a:t>n</a:t>
            </a:r>
            <a:endParaRPr lang="fr-FR" sz="2000" dirty="0"/>
          </a:p>
        </p:txBody>
      </p:sp>
      <p:sp>
        <p:nvSpPr>
          <p:cNvPr id="53" name="AutoShape 5"/>
          <p:cNvSpPr>
            <a:spLocks noChangeArrowheads="1"/>
          </p:cNvSpPr>
          <p:nvPr/>
        </p:nvSpPr>
        <p:spPr bwMode="auto">
          <a:xfrm>
            <a:off x="3131840" y="3933056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1547664" y="3789040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a</a:t>
            </a:r>
            <a:r>
              <a:rPr lang="fr-FR" sz="2000" baseline="-25000" dirty="0" smtClean="0">
                <a:sym typeface="Symbol"/>
              </a:rPr>
              <a:t>i</a:t>
            </a:r>
            <a:endParaRPr lang="fr-FR" sz="2000" dirty="0"/>
          </a:p>
        </p:txBody>
      </p:sp>
      <p:sp>
        <p:nvSpPr>
          <p:cNvPr id="55" name="AutoShape 5"/>
          <p:cNvSpPr>
            <a:spLocks noChangeArrowheads="1"/>
          </p:cNvSpPr>
          <p:nvPr/>
        </p:nvSpPr>
        <p:spPr bwMode="auto">
          <a:xfrm>
            <a:off x="323528" y="4685074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467544" y="4500988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b</a:t>
            </a:r>
            <a:r>
              <a:rPr lang="fr-FR" sz="2000" baseline="-25000" dirty="0" smtClean="0">
                <a:sym typeface="Symbol"/>
              </a:rPr>
              <a:t>1</a:t>
            </a:r>
            <a:endParaRPr lang="fr-FR" sz="2000" dirty="0"/>
          </a:p>
        </p:txBody>
      </p:sp>
      <p:sp>
        <p:nvSpPr>
          <p:cNvPr id="57" name="AutoShape 5"/>
          <p:cNvSpPr>
            <a:spLocks noChangeArrowheads="1"/>
          </p:cNvSpPr>
          <p:nvPr/>
        </p:nvSpPr>
        <p:spPr bwMode="auto">
          <a:xfrm>
            <a:off x="1475656" y="4685074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3181056" y="4500988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ym typeface="Symbol"/>
              </a:rPr>
              <a:t>b</a:t>
            </a:r>
            <a:r>
              <a:rPr lang="fr-FR" sz="2000" baseline="-25000" dirty="0" err="1" smtClean="0">
                <a:sym typeface="Symbol"/>
              </a:rPr>
              <a:t>n</a:t>
            </a:r>
            <a:endParaRPr lang="fr-FR" sz="2000" dirty="0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131840" y="4685074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1547664" y="4500988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b</a:t>
            </a:r>
            <a:r>
              <a:rPr lang="fr-FR" sz="2000" baseline="-25000" dirty="0" smtClean="0">
                <a:sym typeface="Symbol"/>
              </a:rPr>
              <a:t>i</a:t>
            </a:r>
            <a:endParaRPr lang="fr-FR" sz="2000" dirty="0"/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23528" y="5405154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467544" y="5261138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c</a:t>
            </a:r>
            <a:r>
              <a:rPr lang="fr-FR" sz="2000" baseline="-25000" dirty="0" smtClean="0">
                <a:sym typeface="Symbol"/>
              </a:rPr>
              <a:t>1</a:t>
            </a:r>
            <a:endParaRPr lang="fr-FR" sz="2000" dirty="0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>
            <a:off x="1475656" y="5405154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3181056" y="5261138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ym typeface="Symbol"/>
              </a:rPr>
              <a:t>c</a:t>
            </a:r>
            <a:r>
              <a:rPr lang="fr-FR" sz="2000" baseline="-25000" dirty="0" err="1" smtClean="0">
                <a:sym typeface="Symbol"/>
              </a:rPr>
              <a:t>n</a:t>
            </a:r>
            <a:endParaRPr lang="fr-FR" sz="2000" dirty="0"/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131840" y="5405154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1547664" y="5261138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c</a:t>
            </a:r>
            <a:r>
              <a:rPr lang="fr-FR" sz="2000" baseline="-25000" dirty="0" smtClean="0">
                <a:sym typeface="Symbol"/>
              </a:rPr>
              <a:t>i</a:t>
            </a:r>
            <a:endParaRPr lang="fr-FR" sz="2000" dirty="0"/>
          </a:p>
        </p:txBody>
      </p: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323528" y="5909210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467544" y="5765194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d</a:t>
            </a:r>
            <a:r>
              <a:rPr lang="fr-FR" sz="2000" baseline="-25000" dirty="0" smtClean="0">
                <a:sym typeface="Symbol"/>
              </a:rPr>
              <a:t>1</a:t>
            </a:r>
            <a:endParaRPr lang="fr-FR" sz="2000" dirty="0"/>
          </a:p>
        </p:txBody>
      </p:sp>
      <p:sp>
        <p:nvSpPr>
          <p:cNvPr id="70" name="AutoShape 5"/>
          <p:cNvSpPr>
            <a:spLocks noChangeArrowheads="1"/>
          </p:cNvSpPr>
          <p:nvPr/>
        </p:nvSpPr>
        <p:spPr bwMode="auto">
          <a:xfrm>
            <a:off x="1475656" y="5909210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3181056" y="5765194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ym typeface="Symbol"/>
              </a:rPr>
              <a:t>d</a:t>
            </a:r>
            <a:r>
              <a:rPr lang="fr-FR" sz="2000" baseline="-25000" dirty="0" err="1" smtClean="0">
                <a:sym typeface="Symbol"/>
              </a:rPr>
              <a:t>n</a:t>
            </a:r>
            <a:endParaRPr lang="fr-FR" sz="2000" dirty="0"/>
          </a:p>
        </p:txBody>
      </p:sp>
      <p:sp>
        <p:nvSpPr>
          <p:cNvPr id="72" name="AutoShape 5"/>
          <p:cNvSpPr>
            <a:spLocks noChangeArrowheads="1"/>
          </p:cNvSpPr>
          <p:nvPr/>
        </p:nvSpPr>
        <p:spPr bwMode="auto">
          <a:xfrm>
            <a:off x="3131840" y="5909210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1547664" y="5765194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d</a:t>
            </a:r>
            <a:r>
              <a:rPr lang="fr-FR" sz="2000" baseline="-25000" dirty="0" smtClean="0">
                <a:sym typeface="Symbol"/>
              </a:rPr>
              <a:t>i</a:t>
            </a:r>
            <a:endParaRPr lang="fr-FR" sz="2000" dirty="0"/>
          </a:p>
        </p:txBody>
      </p:sp>
      <p:cxnSp>
        <p:nvCxnSpPr>
          <p:cNvPr id="75" name="Connecteur droit 74"/>
          <p:cNvCxnSpPr>
            <a:stCxn id="54" idx="1"/>
            <a:endCxn id="60" idx="1"/>
          </p:cNvCxnSpPr>
          <p:nvPr/>
        </p:nvCxnSpPr>
        <p:spPr>
          <a:xfrm>
            <a:off x="1547664" y="3989095"/>
            <a:ext cx="0" cy="711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3181056" y="4005064"/>
            <a:ext cx="0" cy="711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395536" y="4005064"/>
            <a:ext cx="0" cy="711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395536" y="4725144"/>
            <a:ext cx="0" cy="711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1547664" y="4797152"/>
            <a:ext cx="0" cy="711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3181056" y="4725144"/>
            <a:ext cx="0" cy="711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1547664" y="414908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2B + e</a:t>
            </a:r>
            <a:r>
              <a:rPr lang="fr-FR" baseline="-25000" dirty="0" smtClean="0">
                <a:solidFill>
                  <a:srgbClr val="FF0000"/>
                </a:solidFill>
              </a:rPr>
              <a:t>i </a:t>
            </a:r>
            <a:r>
              <a:rPr lang="fr-FR" baseline="-25000" dirty="0" smtClean="0"/>
              <a:t>, </a:t>
            </a:r>
            <a:r>
              <a:rPr lang="fr-FR" dirty="0" smtClean="0">
                <a:solidFill>
                  <a:schemeClr val="accent2"/>
                </a:solidFill>
              </a:rPr>
              <a:t>2B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1619672" y="4931876"/>
            <a:ext cx="123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2B</a:t>
            </a:r>
            <a:r>
              <a:rPr lang="fr-FR" baseline="-25000" dirty="0" smtClean="0"/>
              <a:t>, </a:t>
            </a:r>
            <a:r>
              <a:rPr lang="fr-FR" dirty="0" smtClean="0">
                <a:solidFill>
                  <a:schemeClr val="accent2"/>
                </a:solidFill>
              </a:rPr>
              <a:t>2B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accent2"/>
                </a:solidFill>
              </a:rPr>
              <a:t>+ e</a:t>
            </a:r>
            <a:r>
              <a:rPr lang="fr-FR" baseline="-25000" dirty="0" smtClean="0">
                <a:solidFill>
                  <a:schemeClr val="accent2"/>
                </a:solidFill>
              </a:rPr>
              <a:t>i</a:t>
            </a:r>
            <a:r>
              <a:rPr lang="fr-FR" dirty="0" smtClean="0">
                <a:solidFill>
                  <a:schemeClr val="accent2"/>
                </a:solidFill>
              </a:rPr>
              <a:t>  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4211960" y="3933056"/>
            <a:ext cx="493204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00" dirty="0" smtClean="0"/>
              <a:t>All the </a:t>
            </a:r>
            <a:r>
              <a:rPr lang="fr-FR" sz="1900" dirty="0" err="1" smtClean="0"/>
              <a:t>other</a:t>
            </a:r>
            <a:r>
              <a:rPr lang="fr-FR" sz="1900" dirty="0" smtClean="0"/>
              <a:t> </a:t>
            </a:r>
            <a:r>
              <a:rPr lang="fr-FR" sz="1900" dirty="0" err="1" smtClean="0"/>
              <a:t>costs</a:t>
            </a:r>
            <a:r>
              <a:rPr lang="fr-FR" sz="1900" dirty="0" smtClean="0"/>
              <a:t> : (</a:t>
            </a:r>
            <a:r>
              <a:rPr lang="fr-FR" sz="1900" dirty="0" smtClean="0">
                <a:solidFill>
                  <a:srgbClr val="FF0000"/>
                </a:solidFill>
              </a:rPr>
              <a:t>2B</a:t>
            </a:r>
            <a:r>
              <a:rPr lang="fr-FR" sz="1900" dirty="0" smtClean="0"/>
              <a:t>,</a:t>
            </a:r>
            <a:r>
              <a:rPr lang="fr-FR" sz="1900" dirty="0" smtClean="0">
                <a:solidFill>
                  <a:schemeClr val="accent2"/>
                </a:solidFill>
              </a:rPr>
              <a:t>2B</a:t>
            </a:r>
            <a:r>
              <a:rPr lang="fr-FR" sz="1900" dirty="0" smtClean="0"/>
              <a:t>)</a:t>
            </a:r>
          </a:p>
          <a:p>
            <a:endParaRPr lang="fr-FR" sz="1900" dirty="0" smtClean="0"/>
          </a:p>
          <a:p>
            <a:r>
              <a:rPr lang="fr-FR" sz="1900" dirty="0" smtClean="0"/>
              <a:t>Cost of </a:t>
            </a:r>
            <a:r>
              <a:rPr lang="fr-FR" sz="1900" dirty="0" err="1" smtClean="0"/>
              <a:t>each</a:t>
            </a:r>
            <a:r>
              <a:rPr lang="fr-FR" sz="1900" dirty="0" smtClean="0"/>
              <a:t> </a:t>
            </a:r>
            <a:r>
              <a:rPr lang="fr-FR" sz="1900" dirty="0" err="1" smtClean="0"/>
              <a:t>edge</a:t>
            </a:r>
            <a:r>
              <a:rPr lang="fr-FR" sz="1900" dirty="0" smtClean="0"/>
              <a:t> </a:t>
            </a:r>
            <a:r>
              <a:rPr lang="fr-FR" sz="1900" dirty="0" err="1" smtClean="0"/>
              <a:t>between</a:t>
            </a:r>
            <a:r>
              <a:rPr lang="fr-FR" sz="1900" dirty="0" smtClean="0"/>
              <a:t> 2B and 3B on </a:t>
            </a:r>
            <a:r>
              <a:rPr lang="fr-FR" sz="1900" dirty="0" err="1" smtClean="0"/>
              <a:t>each</a:t>
            </a:r>
            <a:r>
              <a:rPr lang="fr-FR" sz="1900" dirty="0" smtClean="0"/>
              <a:t> objective → </a:t>
            </a:r>
            <a:r>
              <a:rPr lang="fr-FR" sz="1900" dirty="0" err="1" smtClean="0"/>
              <a:t>Triangular</a:t>
            </a:r>
            <a:r>
              <a:rPr lang="fr-FR" sz="1900" dirty="0" smtClean="0"/>
              <a:t> </a:t>
            </a:r>
            <a:r>
              <a:rPr lang="fr-FR" sz="1900" dirty="0" err="1" smtClean="0"/>
              <a:t>inequality</a:t>
            </a:r>
            <a:r>
              <a:rPr lang="fr-FR" sz="1900" dirty="0" smtClean="0"/>
              <a:t> </a:t>
            </a:r>
            <a:r>
              <a:rPr lang="fr-FR" sz="1900" dirty="0" err="1" smtClean="0"/>
              <a:t>is</a:t>
            </a:r>
            <a:r>
              <a:rPr lang="fr-FR" sz="1900" dirty="0" smtClean="0"/>
              <a:t> </a:t>
            </a:r>
            <a:r>
              <a:rPr lang="fr-FR" sz="1900" dirty="0" err="1" smtClean="0"/>
              <a:t>fulfilled</a:t>
            </a:r>
            <a:r>
              <a:rPr lang="fr-FR" sz="1900" dirty="0" smtClean="0"/>
              <a:t>.</a:t>
            </a:r>
          </a:p>
          <a:p>
            <a:endParaRPr lang="fr-FR" sz="1900" dirty="0" smtClean="0"/>
          </a:p>
          <a:p>
            <a:r>
              <a:rPr lang="en-US" sz="1900" dirty="0" smtClean="0">
                <a:solidFill>
                  <a:srgbClr val="450FDF"/>
                </a:solidFill>
              </a:rPr>
              <a:t>Prop : </a:t>
            </a:r>
            <a:r>
              <a:rPr lang="en-US" sz="1900" dirty="0" smtClean="0"/>
              <a:t>solution (Partition) ↔ solution (our problem with x</a:t>
            </a:r>
            <a:r>
              <a:rPr lang="en-US" sz="1900" baseline="-25000" dirty="0" smtClean="0"/>
              <a:t>1 </a:t>
            </a:r>
            <a:r>
              <a:rPr lang="fr-FR" sz="1900" dirty="0" smtClean="0"/>
              <a:t> = </a:t>
            </a:r>
            <a:r>
              <a:rPr lang="en-US" sz="1900" dirty="0" smtClean="0"/>
              <a:t>x</a:t>
            </a:r>
            <a:r>
              <a:rPr lang="en-US" sz="1900" baseline="-25000" dirty="0" smtClean="0"/>
              <a:t>2 </a:t>
            </a:r>
            <a:r>
              <a:rPr lang="fr-FR" sz="1900" dirty="0" smtClean="0"/>
              <a:t>= 4nB + B )</a:t>
            </a:r>
            <a:endParaRPr lang="fr-FR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44" grpId="0" animBg="1"/>
      <p:bldP spid="45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5" grpId="0" animBg="1"/>
      <p:bldP spid="67" grpId="0"/>
      <p:bldP spid="68" grpId="0" animBg="1"/>
      <p:bldP spid="69" grpId="0"/>
      <p:bldP spid="70" grpId="0" animBg="1"/>
      <p:bldP spid="71" grpId="0"/>
      <p:bldP spid="72" grpId="0" animBg="1"/>
      <p:bldP spid="73" grpId="0"/>
      <p:bldP spid="81" grpId="0"/>
      <p:bldP spid="8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               To </a:t>
            </a:r>
            <a:r>
              <a:rPr lang="fr-FR" sz="2800" dirty="0" err="1" smtClean="0"/>
              <a:t>conclude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157192"/>
          </a:xfrm>
        </p:spPr>
        <p:txBody>
          <a:bodyPr>
            <a:normAutofit/>
          </a:bodyPr>
          <a:lstStyle/>
          <a:p>
            <a:pPr lvl="4">
              <a:buFont typeface="Arial" pitchFamily="34" charset="0"/>
              <a:buChar char="•"/>
            </a:pPr>
            <a:r>
              <a:rPr lang="fr-FR" sz="2200" dirty="0" smtClean="0"/>
              <a:t>Important contribution to multi-objective </a:t>
            </a:r>
            <a:r>
              <a:rPr lang="fr-FR" sz="2200" dirty="0" err="1" smtClean="0"/>
              <a:t>optimization</a:t>
            </a:r>
            <a:r>
              <a:rPr lang="fr-FR" sz="2200" dirty="0" smtClean="0"/>
              <a:t> </a:t>
            </a:r>
            <a:r>
              <a:rPr lang="fr-FR" sz="2200" dirty="0" err="1" smtClean="0"/>
              <a:t>through</a:t>
            </a:r>
            <a:r>
              <a:rPr lang="fr-FR" sz="2200" dirty="0" smtClean="0"/>
              <a:t> the </a:t>
            </a:r>
            <a:r>
              <a:rPr lang="fr-FR" sz="2200" dirty="0" err="1" smtClean="0"/>
              <a:t>ideal</a:t>
            </a:r>
            <a:r>
              <a:rPr lang="fr-FR" sz="2200" dirty="0" smtClean="0"/>
              <a:t> point </a:t>
            </a:r>
            <a:r>
              <a:rPr lang="fr-FR" sz="2200" dirty="0" err="1" smtClean="0"/>
              <a:t>approach</a:t>
            </a:r>
            <a:r>
              <a:rPr lang="fr-FR" sz="2200" dirty="0" smtClean="0"/>
              <a:t> : </a:t>
            </a:r>
            <a:r>
              <a:rPr lang="fr-FR" sz="2200" dirty="0" err="1" smtClean="0"/>
              <a:t>improvement</a:t>
            </a:r>
            <a:r>
              <a:rPr lang="fr-FR" sz="2200" dirty="0" smtClean="0"/>
              <a:t> of </a:t>
            </a:r>
            <a:r>
              <a:rPr lang="fr-FR" sz="2200" dirty="0" err="1" smtClean="0"/>
              <a:t>existing</a:t>
            </a:r>
            <a:r>
              <a:rPr lang="fr-FR" sz="2200" dirty="0" smtClean="0"/>
              <a:t> </a:t>
            </a:r>
            <a:r>
              <a:rPr lang="fr-FR" sz="2200" dirty="0" err="1" smtClean="0"/>
              <a:t>work</a:t>
            </a:r>
            <a:r>
              <a:rPr lang="fr-FR" sz="2200" dirty="0" smtClean="0"/>
              <a:t> (</a:t>
            </a:r>
            <a:r>
              <a:rPr lang="fr-FR" sz="2200" dirty="0" err="1" smtClean="0"/>
              <a:t>e.g</a:t>
            </a:r>
            <a:r>
              <a:rPr lang="fr-FR" sz="2200" dirty="0" smtClean="0"/>
              <a:t>. Bodo </a:t>
            </a:r>
            <a:r>
              <a:rPr lang="fr-FR" sz="2200" dirty="0" err="1" smtClean="0"/>
              <a:t>Manthey’s</a:t>
            </a:r>
            <a:r>
              <a:rPr lang="fr-FR" sz="2200" dirty="0" smtClean="0"/>
              <a:t> </a:t>
            </a:r>
            <a:r>
              <a:rPr lang="fr-FR" sz="2200" dirty="0" err="1" smtClean="0"/>
              <a:t>results</a:t>
            </a:r>
            <a:r>
              <a:rPr lang="fr-FR" sz="2200" dirty="0" smtClean="0"/>
              <a:t>), and </a:t>
            </a:r>
            <a:r>
              <a:rPr lang="fr-FR" sz="2200" dirty="0" err="1" smtClean="0"/>
              <a:t>several</a:t>
            </a:r>
            <a:r>
              <a:rPr lang="fr-FR" sz="2200" dirty="0" smtClean="0"/>
              <a:t> new </a:t>
            </a:r>
            <a:r>
              <a:rPr lang="fr-FR" sz="2200" dirty="0" err="1" smtClean="0"/>
              <a:t>problems</a:t>
            </a:r>
            <a:r>
              <a:rPr lang="fr-FR" sz="2200" dirty="0" smtClean="0"/>
              <a:t> </a:t>
            </a:r>
            <a:r>
              <a:rPr lang="fr-FR" sz="2200" dirty="0" err="1" smtClean="0"/>
              <a:t>studied</a:t>
            </a:r>
            <a:r>
              <a:rPr lang="fr-FR" sz="2200" dirty="0" smtClean="0"/>
              <a:t>. </a:t>
            </a:r>
          </a:p>
          <a:p>
            <a:endParaRPr lang="fr-FR" sz="1500" dirty="0" smtClean="0"/>
          </a:p>
          <a:p>
            <a:r>
              <a:rPr lang="fr-FR" dirty="0" err="1" smtClean="0"/>
              <a:t>Very</a:t>
            </a:r>
            <a:r>
              <a:rPr lang="fr-FR" dirty="0" smtClean="0"/>
              <a:t> instructive to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him</a:t>
            </a:r>
            <a:r>
              <a:rPr lang="fr-FR" dirty="0" smtClean="0"/>
              <a:t>. He </a:t>
            </a:r>
            <a:r>
              <a:rPr lang="fr-FR" dirty="0" err="1" smtClean="0"/>
              <a:t>had</a:t>
            </a:r>
            <a:r>
              <a:rPr lang="fr-FR" dirty="0" smtClean="0"/>
              <a:t> an impressive vision of graphs </a:t>
            </a:r>
            <a:r>
              <a:rPr lang="fr-FR" dirty="0" err="1" smtClean="0"/>
              <a:t>properties</a:t>
            </a:r>
            <a:r>
              <a:rPr lang="fr-FR" dirty="0" smtClean="0"/>
              <a:t> (</a:t>
            </a:r>
            <a:r>
              <a:rPr lang="fr-FR" dirty="0" err="1" smtClean="0"/>
              <a:t>cf</a:t>
            </a:r>
            <a:r>
              <a:rPr lang="fr-FR" dirty="0" smtClean="0"/>
              <a:t> </a:t>
            </a:r>
            <a:r>
              <a:rPr lang="fr-FR" dirty="0" err="1" smtClean="0"/>
              <a:t>algorithms</a:t>
            </a:r>
            <a:r>
              <a:rPr lang="fr-FR" dirty="0" smtClean="0"/>
              <a:t> and </a:t>
            </a:r>
            <a:r>
              <a:rPr lang="fr-FR" dirty="0" err="1" smtClean="0"/>
              <a:t>complexity</a:t>
            </a:r>
            <a:r>
              <a:rPr lang="fr-FR" dirty="0" smtClean="0"/>
              <a:t> proof),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managed</a:t>
            </a:r>
            <a:r>
              <a:rPr lang="fr-FR" dirty="0" smtClean="0"/>
              <a:t> to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us.</a:t>
            </a:r>
          </a:p>
          <a:p>
            <a:endParaRPr lang="fr-FR" sz="1500" dirty="0" smtClean="0"/>
          </a:p>
          <a:p>
            <a:r>
              <a:rPr lang="fr-FR" dirty="0" smtClean="0"/>
              <a:t>E</a:t>
            </a:r>
            <a:r>
              <a:rPr lang="en-US" dirty="0" err="1" smtClean="0"/>
              <a:t>xceptionally</a:t>
            </a:r>
            <a:r>
              <a:rPr lang="en-US" dirty="0" smtClean="0"/>
              <a:t> kind colleague, funny and with an unfailing smile.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 lvl="1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18</a:t>
            </a:r>
            <a:endParaRPr lang="fr-FR" dirty="0"/>
          </a:p>
        </p:txBody>
      </p:sp>
      <p:sp>
        <p:nvSpPr>
          <p:cNvPr id="66" name="ZoneTexte 65"/>
          <p:cNvSpPr txBox="1"/>
          <p:nvPr/>
        </p:nvSpPr>
        <p:spPr>
          <a:xfrm>
            <a:off x="1403648" y="7029400"/>
            <a:ext cx="79208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Triangle </a:t>
            </a:r>
            <a:r>
              <a:rPr lang="fr-FR" sz="2000" dirty="0" err="1" smtClean="0">
                <a:solidFill>
                  <a:srgbClr val="FF0000"/>
                </a:solidFill>
              </a:rPr>
              <a:t>inequality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/>
              <a:t>: </a:t>
            </a:r>
          </a:p>
          <a:p>
            <a:pPr>
              <a:buFont typeface="Symbol"/>
              <a:buChar char="&quot;"/>
            </a:pPr>
            <a:r>
              <a:rPr lang="fr-FR" sz="2000" dirty="0" smtClean="0">
                <a:sym typeface="Symbol"/>
              </a:rPr>
              <a:t>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)V</a:t>
            </a:r>
            <a:r>
              <a:rPr lang="fr-FR" sz="2000" baseline="30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, a(v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) + a(v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 </a:t>
            </a:r>
            <a:r>
              <a:rPr lang="fr-FR" sz="2000" b="1" dirty="0" smtClean="0">
                <a:sym typeface="Symbol"/>
              </a:rPr>
              <a:t> </a:t>
            </a:r>
            <a:r>
              <a:rPr lang="fr-FR" sz="2000" dirty="0" smtClean="0">
                <a:sym typeface="Symbol"/>
              </a:rPr>
              <a:t>a(v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</a:t>
            </a:r>
            <a:endParaRPr lang="fr-FR" sz="2000" dirty="0" smtClean="0"/>
          </a:p>
          <a:p>
            <a:endParaRPr lang="fr-FR" dirty="0"/>
          </a:p>
        </p:txBody>
      </p:sp>
      <p:cxnSp>
        <p:nvCxnSpPr>
          <p:cNvPr id="87" name="Connecteur droit 86"/>
          <p:cNvCxnSpPr/>
          <p:nvPr/>
        </p:nvCxnSpPr>
        <p:spPr>
          <a:xfrm>
            <a:off x="4211960" y="836712"/>
            <a:ext cx="493204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0" descr="http://www-sysdef.lip6.fr/~spanjaard/coca/pmwiki/pub/images/jer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1319667" cy="1751770"/>
          </a:xfrm>
          <a:prstGeom prst="rect">
            <a:avLst/>
          </a:prstGeom>
          <a:noFill/>
        </p:spPr>
      </p:pic>
      <p:pic>
        <p:nvPicPr>
          <p:cNvPr id="9" name="Image 8" descr="haribo-fraises-taga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5157192"/>
            <a:ext cx="1052736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Max Traveling </a:t>
            </a:r>
            <a:r>
              <a:rPr lang="fr-FR" dirty="0" err="1" smtClean="0"/>
              <a:t>Salesman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5040560"/>
          </a:xfrm>
        </p:spPr>
        <p:txBody>
          <a:bodyPr>
            <a:normAutofit/>
          </a:bodyPr>
          <a:lstStyle/>
          <a:p>
            <a:r>
              <a:rPr lang="fr-FR" dirty="0" err="1" smtClean="0"/>
              <a:t>Given</a:t>
            </a:r>
            <a:r>
              <a:rPr lang="fr-FR" dirty="0" smtClean="0"/>
              <a:t> an </a:t>
            </a:r>
            <a:r>
              <a:rPr lang="fr-FR" dirty="0" err="1" smtClean="0"/>
              <a:t>undirected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complete</a:t>
            </a:r>
            <a:r>
              <a:rPr lang="fr-FR" dirty="0" smtClean="0">
                <a:solidFill>
                  <a:srgbClr val="FF0000"/>
                </a:solidFill>
              </a:rPr>
              <a:t> graph </a:t>
            </a:r>
            <a:r>
              <a:rPr lang="fr-FR" dirty="0" smtClean="0"/>
              <a:t>G=(V,E)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nonnegative</a:t>
            </a:r>
            <a:r>
              <a:rPr lang="fr-FR" dirty="0" smtClean="0"/>
              <a:t> </a:t>
            </a:r>
            <a:r>
              <a:rPr lang="fr-FR" dirty="0" err="1" smtClean="0"/>
              <a:t>weights</a:t>
            </a:r>
            <a:r>
              <a:rPr lang="fr-FR" dirty="0" smtClean="0"/>
              <a:t> on the </a:t>
            </a:r>
            <a:r>
              <a:rPr lang="fr-FR" dirty="0" err="1" smtClean="0"/>
              <a:t>edges</a:t>
            </a:r>
            <a:r>
              <a:rPr lang="fr-FR" dirty="0" smtClean="0"/>
              <a:t>. </a:t>
            </a:r>
          </a:p>
          <a:p>
            <a:r>
              <a:rPr lang="fr-FR" dirty="0" smtClean="0"/>
              <a:t>Return an </a:t>
            </a:r>
            <a:r>
              <a:rPr lang="fr-FR" dirty="0" err="1" smtClean="0">
                <a:solidFill>
                  <a:srgbClr val="FF0000"/>
                </a:solidFill>
              </a:rPr>
              <a:t>hamiltonian</a:t>
            </a:r>
            <a:r>
              <a:rPr lang="fr-FR" dirty="0" smtClean="0">
                <a:solidFill>
                  <a:srgbClr val="FF0000"/>
                </a:solidFill>
              </a:rPr>
              <a:t> cycle of maximum weight </a:t>
            </a:r>
            <a:r>
              <a:rPr lang="fr-FR" dirty="0" smtClean="0"/>
              <a:t>(</a:t>
            </a:r>
            <a:r>
              <a:rPr lang="fr-FR" dirty="0" err="1" smtClean="0"/>
              <a:t>sum</a:t>
            </a:r>
            <a:r>
              <a:rPr lang="fr-FR" dirty="0" smtClean="0"/>
              <a:t> of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edges</a:t>
            </a:r>
            <a:r>
              <a:rPr lang="fr-FR" dirty="0" smtClean="0"/>
              <a:t>’ </a:t>
            </a:r>
            <a:r>
              <a:rPr lang="fr-FR" dirty="0" err="1" smtClean="0"/>
              <a:t>weights</a:t>
            </a:r>
            <a:r>
              <a:rPr lang="fr-FR" dirty="0" smtClean="0"/>
              <a:t>).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</a:p>
          <a:p>
            <a:pPr>
              <a:buNone/>
            </a:pPr>
            <a:r>
              <a:rPr lang="fr-FR" dirty="0" smtClean="0"/>
              <a:t>NP-hard </a:t>
            </a:r>
            <a:r>
              <a:rPr lang="fr-FR" dirty="0" err="1" smtClean="0"/>
              <a:t>problem</a:t>
            </a:r>
            <a:r>
              <a:rPr lang="fr-FR" dirty="0" smtClean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451CA-26E4-4CF3-822F-13F9A0236D94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grpSp>
        <p:nvGrpSpPr>
          <p:cNvPr id="5" name="Groupe 28"/>
          <p:cNvGrpSpPr/>
          <p:nvPr/>
        </p:nvGrpSpPr>
        <p:grpSpPr>
          <a:xfrm>
            <a:off x="2714612" y="2757958"/>
            <a:ext cx="3571900" cy="2471812"/>
            <a:chOff x="2714612" y="3100328"/>
            <a:chExt cx="3571900" cy="2471812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4523516" y="3357562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3094756" y="4143380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5572132" y="424475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10" name="Connecteur droit 9"/>
            <p:cNvCxnSpPr>
              <a:stCxn id="7" idx="1"/>
              <a:endCxn id="9" idx="0"/>
            </p:cNvCxnSpPr>
            <p:nvPr/>
          </p:nvCxnSpPr>
          <p:spPr bwMode="auto">
            <a:xfrm rot="16200000" flipH="1">
              <a:off x="4652878" y="3264889"/>
              <a:ext cx="868255" cy="109147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Connecteur droit 10"/>
            <p:cNvCxnSpPr>
              <a:stCxn id="7" idx="7"/>
              <a:endCxn id="8" idx="7"/>
            </p:cNvCxnSpPr>
            <p:nvPr/>
          </p:nvCxnSpPr>
          <p:spPr bwMode="auto">
            <a:xfrm rot="16200000" flipH="1" flipV="1">
              <a:off x="3519698" y="3055028"/>
              <a:ext cx="785818" cy="14287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Connecteur droit 11"/>
            <p:cNvCxnSpPr/>
            <p:nvPr/>
          </p:nvCxnSpPr>
          <p:spPr bwMode="auto">
            <a:xfrm rot="5400000" flipH="1" flipV="1">
              <a:off x="4877798" y="4546398"/>
              <a:ext cx="972166" cy="53772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ZoneTexte 12"/>
            <p:cNvSpPr txBox="1"/>
            <p:nvPr/>
          </p:nvSpPr>
          <p:spPr>
            <a:xfrm>
              <a:off x="4581524" y="3100328"/>
              <a:ext cx="63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ym typeface="Symbol"/>
                </a:rPr>
                <a:t>v</a:t>
              </a:r>
              <a:r>
                <a:rPr lang="fr-FR" sz="2000" baseline="-25000" dirty="0" smtClean="0">
                  <a:sym typeface="Symbol"/>
                </a:rPr>
                <a:t>2</a:t>
              </a:r>
              <a:endParaRPr lang="fr-FR" sz="20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714612" y="3929066"/>
              <a:ext cx="63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ym typeface="Symbol"/>
                </a:rPr>
                <a:t>v</a:t>
              </a:r>
              <a:r>
                <a:rPr lang="fr-FR" sz="2000" baseline="-25000" dirty="0" smtClean="0">
                  <a:sym typeface="Symbol"/>
                </a:rPr>
                <a:t>1</a:t>
              </a:r>
              <a:endParaRPr lang="fr-FR" sz="2000" dirty="0"/>
            </a:p>
          </p:txBody>
        </p:sp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5014058" y="522667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5214942" y="5172030"/>
              <a:ext cx="63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ym typeface="Symbol"/>
                </a:rPr>
                <a:t>v</a:t>
              </a:r>
              <a:r>
                <a:rPr lang="fr-FR" sz="2000" baseline="-25000" dirty="0" smtClean="0">
                  <a:sym typeface="Symbol"/>
                </a:rPr>
                <a:t>4</a:t>
              </a:r>
              <a:endParaRPr lang="fr-FR" sz="2000" dirty="0"/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>
              <a:off x="3451946" y="5198156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071802" y="5057672"/>
              <a:ext cx="63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ym typeface="Symbol"/>
                </a:rPr>
                <a:t>v</a:t>
              </a:r>
              <a:r>
                <a:rPr lang="fr-FR" sz="2000" baseline="-25000" dirty="0" smtClean="0">
                  <a:sym typeface="Symbol"/>
                </a:rPr>
                <a:t>5</a:t>
              </a:r>
              <a:endParaRPr lang="fr-FR" sz="2000" dirty="0"/>
            </a:p>
          </p:txBody>
        </p:sp>
        <p:cxnSp>
          <p:nvCxnSpPr>
            <p:cNvPr id="19" name="Connecteur droit 18"/>
            <p:cNvCxnSpPr/>
            <p:nvPr/>
          </p:nvCxnSpPr>
          <p:spPr bwMode="auto">
            <a:xfrm rot="10800000">
              <a:off x="3573170" y="5301342"/>
              <a:ext cx="1498896" cy="1356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Connecteur droit 19"/>
            <p:cNvCxnSpPr/>
            <p:nvPr/>
          </p:nvCxnSpPr>
          <p:spPr bwMode="auto">
            <a:xfrm rot="16200000" flipV="1">
              <a:off x="2810024" y="4584752"/>
              <a:ext cx="975138" cy="30870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ZoneTexte 20"/>
            <p:cNvSpPr txBox="1"/>
            <p:nvPr/>
          </p:nvSpPr>
          <p:spPr>
            <a:xfrm>
              <a:off x="5653094" y="3986102"/>
              <a:ext cx="63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ym typeface="Symbol"/>
                </a:rPr>
                <a:t>v</a:t>
              </a:r>
              <a:r>
                <a:rPr lang="fr-FR" sz="2000" baseline="-25000" dirty="0" smtClean="0">
                  <a:sym typeface="Symbol"/>
                </a:rPr>
                <a:t>3</a:t>
              </a:r>
              <a:endParaRPr lang="fr-FR" sz="2000" dirty="0"/>
            </a:p>
          </p:txBody>
        </p:sp>
        <p:cxnSp>
          <p:nvCxnSpPr>
            <p:cNvPr id="22" name="Connecteur droit 21"/>
            <p:cNvCxnSpPr/>
            <p:nvPr/>
          </p:nvCxnSpPr>
          <p:spPr bwMode="auto">
            <a:xfrm rot="10800000">
              <a:off x="3143241" y="4188692"/>
              <a:ext cx="2489502" cy="114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Connecteur droit 22"/>
            <p:cNvCxnSpPr>
              <a:endCxn id="15" idx="5"/>
            </p:cNvCxnSpPr>
            <p:nvPr/>
          </p:nvCxnSpPr>
          <p:spPr bwMode="auto">
            <a:xfrm>
              <a:off x="3094756" y="4188691"/>
              <a:ext cx="2022773" cy="1148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Connecteur droit 23"/>
            <p:cNvCxnSpPr>
              <a:endCxn id="15" idx="5"/>
            </p:cNvCxnSpPr>
            <p:nvPr/>
          </p:nvCxnSpPr>
          <p:spPr bwMode="auto">
            <a:xfrm rot="16200000" flipH="1">
              <a:off x="3899467" y="4118986"/>
              <a:ext cx="1913399" cy="5227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Connecteur droit 24"/>
            <p:cNvCxnSpPr>
              <a:stCxn id="7" idx="3"/>
            </p:cNvCxnSpPr>
            <p:nvPr/>
          </p:nvCxnSpPr>
          <p:spPr bwMode="auto">
            <a:xfrm rot="5400000">
              <a:off x="3133177" y="3855679"/>
              <a:ext cx="1795834" cy="10203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Connecteur droit 25"/>
            <p:cNvCxnSpPr>
              <a:endCxn id="9" idx="2"/>
            </p:cNvCxnSpPr>
            <p:nvPr/>
          </p:nvCxnSpPr>
          <p:spPr bwMode="auto">
            <a:xfrm flipV="1">
              <a:off x="3512129" y="4309410"/>
              <a:ext cx="2060003" cy="9543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e 29"/>
          <p:cNvGrpSpPr/>
          <p:nvPr/>
        </p:nvGrpSpPr>
        <p:grpSpPr>
          <a:xfrm>
            <a:off x="3094756" y="3015192"/>
            <a:ext cx="2598600" cy="1998424"/>
            <a:chOff x="3094756" y="3357562"/>
            <a:chExt cx="2598600" cy="1998424"/>
          </a:xfrm>
        </p:grpSpPr>
        <p:sp>
          <p:nvSpPr>
            <p:cNvPr id="31" name="AutoShape 5"/>
            <p:cNvSpPr>
              <a:spLocks noChangeArrowheads="1"/>
            </p:cNvSpPr>
            <p:nvPr/>
          </p:nvSpPr>
          <p:spPr bwMode="auto">
            <a:xfrm>
              <a:off x="4523516" y="3357562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" name="AutoShape 5"/>
            <p:cNvSpPr>
              <a:spLocks noChangeArrowheads="1"/>
            </p:cNvSpPr>
            <p:nvPr/>
          </p:nvSpPr>
          <p:spPr bwMode="auto">
            <a:xfrm>
              <a:off x="3094756" y="4143380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3" name="AutoShape 5"/>
            <p:cNvSpPr>
              <a:spLocks noChangeArrowheads="1"/>
            </p:cNvSpPr>
            <p:nvPr/>
          </p:nvSpPr>
          <p:spPr bwMode="auto">
            <a:xfrm>
              <a:off x="5572132" y="424475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>
              <a:off x="5014058" y="522667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3451946" y="5198156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41" name="Connecteur droit 40"/>
            <p:cNvCxnSpPr/>
            <p:nvPr/>
          </p:nvCxnSpPr>
          <p:spPr bwMode="auto">
            <a:xfrm rot="10800000">
              <a:off x="3143241" y="4188692"/>
              <a:ext cx="2489502" cy="114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Connecteur droit 41"/>
            <p:cNvCxnSpPr>
              <a:endCxn id="37" idx="5"/>
            </p:cNvCxnSpPr>
            <p:nvPr/>
          </p:nvCxnSpPr>
          <p:spPr bwMode="auto">
            <a:xfrm>
              <a:off x="3094756" y="4188691"/>
              <a:ext cx="2022773" cy="1148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Connecteur droit 42"/>
            <p:cNvCxnSpPr>
              <a:endCxn id="37" idx="5"/>
            </p:cNvCxnSpPr>
            <p:nvPr/>
          </p:nvCxnSpPr>
          <p:spPr bwMode="auto">
            <a:xfrm rot="16200000" flipH="1">
              <a:off x="3899467" y="4118986"/>
              <a:ext cx="1913399" cy="5227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Connecteur droit 43"/>
            <p:cNvCxnSpPr>
              <a:stCxn id="31" idx="3"/>
            </p:cNvCxnSpPr>
            <p:nvPr/>
          </p:nvCxnSpPr>
          <p:spPr bwMode="auto">
            <a:xfrm rot="5400000">
              <a:off x="3133177" y="3855679"/>
              <a:ext cx="1795834" cy="10203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Connecteur droit 44"/>
            <p:cNvCxnSpPr>
              <a:endCxn id="33" idx="2"/>
            </p:cNvCxnSpPr>
            <p:nvPr/>
          </p:nvCxnSpPr>
          <p:spPr bwMode="auto">
            <a:xfrm flipV="1">
              <a:off x="3512129" y="4309410"/>
              <a:ext cx="2060003" cy="9543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6" name="ZoneTexte 45"/>
          <p:cNvSpPr txBox="1"/>
          <p:nvPr/>
        </p:nvSpPr>
        <p:spPr>
          <a:xfrm>
            <a:off x="3603328" y="314592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997386" y="343167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4714876" y="344382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354576" y="358669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4426014" y="407462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9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4000496" y="414605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6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997518" y="31580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357818" y="428893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10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149786" y="49318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9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997254" y="4158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8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7" name="Connecteur droit 46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Max Traveling </a:t>
            </a:r>
            <a:r>
              <a:rPr lang="fr-FR" dirty="0" err="1" smtClean="0"/>
              <a:t>Salesman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5040560"/>
          </a:xfrm>
        </p:spPr>
        <p:txBody>
          <a:bodyPr>
            <a:normAutofit/>
          </a:bodyPr>
          <a:lstStyle/>
          <a:p>
            <a:r>
              <a:rPr lang="fr-FR" dirty="0" err="1" smtClean="0"/>
              <a:t>Given</a:t>
            </a:r>
            <a:r>
              <a:rPr lang="fr-FR" dirty="0" smtClean="0"/>
              <a:t> an </a:t>
            </a:r>
            <a:r>
              <a:rPr lang="fr-FR" dirty="0" err="1" smtClean="0"/>
              <a:t>undirected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complete</a:t>
            </a:r>
            <a:r>
              <a:rPr lang="fr-FR" dirty="0" smtClean="0">
                <a:solidFill>
                  <a:srgbClr val="FF0000"/>
                </a:solidFill>
              </a:rPr>
              <a:t> graph </a:t>
            </a:r>
            <a:r>
              <a:rPr lang="fr-FR" dirty="0" smtClean="0"/>
              <a:t>G=(V,E)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nonnegative</a:t>
            </a:r>
            <a:r>
              <a:rPr lang="fr-FR" dirty="0" smtClean="0"/>
              <a:t> </a:t>
            </a:r>
            <a:r>
              <a:rPr lang="fr-FR" dirty="0" err="1" smtClean="0"/>
              <a:t>weights</a:t>
            </a:r>
            <a:r>
              <a:rPr lang="fr-FR" dirty="0" smtClean="0"/>
              <a:t> on the </a:t>
            </a:r>
            <a:r>
              <a:rPr lang="fr-FR" dirty="0" err="1" smtClean="0"/>
              <a:t>edges</a:t>
            </a:r>
            <a:r>
              <a:rPr lang="fr-FR" dirty="0" smtClean="0"/>
              <a:t>. </a:t>
            </a:r>
          </a:p>
          <a:p>
            <a:r>
              <a:rPr lang="fr-FR" dirty="0" smtClean="0"/>
              <a:t>Return an </a:t>
            </a:r>
            <a:r>
              <a:rPr lang="fr-FR" dirty="0" err="1" smtClean="0">
                <a:solidFill>
                  <a:srgbClr val="FF0000"/>
                </a:solidFill>
              </a:rPr>
              <a:t>hamiltonian</a:t>
            </a:r>
            <a:r>
              <a:rPr lang="fr-FR" dirty="0" smtClean="0">
                <a:solidFill>
                  <a:srgbClr val="FF0000"/>
                </a:solidFill>
              </a:rPr>
              <a:t> cycle of maximum weight </a:t>
            </a:r>
            <a:r>
              <a:rPr lang="fr-FR" dirty="0" smtClean="0"/>
              <a:t>(</a:t>
            </a:r>
            <a:r>
              <a:rPr lang="fr-FR" dirty="0" err="1" smtClean="0"/>
              <a:t>sum</a:t>
            </a:r>
            <a:r>
              <a:rPr lang="fr-FR" dirty="0" smtClean="0"/>
              <a:t> of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edges</a:t>
            </a:r>
            <a:r>
              <a:rPr lang="fr-FR" dirty="0" smtClean="0"/>
              <a:t>’ </a:t>
            </a:r>
            <a:r>
              <a:rPr lang="fr-FR" dirty="0" err="1" smtClean="0"/>
              <a:t>weights</a:t>
            </a:r>
            <a:r>
              <a:rPr lang="fr-FR" dirty="0" smtClean="0"/>
              <a:t>).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</a:p>
          <a:p>
            <a:pPr>
              <a:buNone/>
            </a:pPr>
            <a:r>
              <a:rPr lang="fr-FR" dirty="0" smtClean="0"/>
              <a:t>NP-hard </a:t>
            </a:r>
            <a:r>
              <a:rPr lang="fr-FR" dirty="0" err="1" smtClean="0"/>
              <a:t>problem</a:t>
            </a:r>
            <a:r>
              <a:rPr lang="fr-FR" dirty="0" smtClean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451CA-26E4-4CF3-822F-13F9A0236D94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grpSp>
        <p:nvGrpSpPr>
          <p:cNvPr id="5" name="Groupe 28"/>
          <p:cNvGrpSpPr/>
          <p:nvPr/>
        </p:nvGrpSpPr>
        <p:grpSpPr>
          <a:xfrm>
            <a:off x="2714612" y="2757958"/>
            <a:ext cx="3571900" cy="2471812"/>
            <a:chOff x="2714612" y="3100328"/>
            <a:chExt cx="3571900" cy="2471812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4523516" y="3357562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3094756" y="4143380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5572132" y="424475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10" name="Connecteur droit 9"/>
            <p:cNvCxnSpPr>
              <a:stCxn id="7" idx="1"/>
              <a:endCxn id="9" idx="0"/>
            </p:cNvCxnSpPr>
            <p:nvPr/>
          </p:nvCxnSpPr>
          <p:spPr bwMode="auto">
            <a:xfrm rot="16200000" flipH="1">
              <a:off x="4652878" y="3264889"/>
              <a:ext cx="868255" cy="109147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Connecteur droit 10"/>
            <p:cNvCxnSpPr>
              <a:stCxn id="7" idx="7"/>
              <a:endCxn id="8" idx="7"/>
            </p:cNvCxnSpPr>
            <p:nvPr/>
          </p:nvCxnSpPr>
          <p:spPr bwMode="auto">
            <a:xfrm rot="16200000" flipH="1" flipV="1">
              <a:off x="3519698" y="3055028"/>
              <a:ext cx="785818" cy="14287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Connecteur droit 11"/>
            <p:cNvCxnSpPr/>
            <p:nvPr/>
          </p:nvCxnSpPr>
          <p:spPr bwMode="auto">
            <a:xfrm rot="5400000" flipH="1" flipV="1">
              <a:off x="4877798" y="4546398"/>
              <a:ext cx="972166" cy="53772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ZoneTexte 12"/>
            <p:cNvSpPr txBox="1"/>
            <p:nvPr/>
          </p:nvSpPr>
          <p:spPr>
            <a:xfrm>
              <a:off x="4581524" y="3100328"/>
              <a:ext cx="63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ym typeface="Symbol"/>
                </a:rPr>
                <a:t>v</a:t>
              </a:r>
              <a:r>
                <a:rPr lang="fr-FR" sz="2000" baseline="-25000" dirty="0" smtClean="0">
                  <a:sym typeface="Symbol"/>
                </a:rPr>
                <a:t>2</a:t>
              </a:r>
              <a:endParaRPr lang="fr-FR" sz="20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714612" y="3929066"/>
              <a:ext cx="63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ym typeface="Symbol"/>
                </a:rPr>
                <a:t>v</a:t>
              </a:r>
              <a:r>
                <a:rPr lang="fr-FR" sz="2000" baseline="-25000" dirty="0" smtClean="0">
                  <a:sym typeface="Symbol"/>
                </a:rPr>
                <a:t>1</a:t>
              </a:r>
              <a:endParaRPr lang="fr-FR" sz="2000" dirty="0"/>
            </a:p>
          </p:txBody>
        </p:sp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5014058" y="522667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5214942" y="5172030"/>
              <a:ext cx="63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ym typeface="Symbol"/>
                </a:rPr>
                <a:t>v</a:t>
              </a:r>
              <a:r>
                <a:rPr lang="fr-FR" sz="2000" baseline="-25000" dirty="0" smtClean="0">
                  <a:sym typeface="Symbol"/>
                </a:rPr>
                <a:t>4</a:t>
              </a:r>
              <a:endParaRPr lang="fr-FR" sz="2000" dirty="0"/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>
              <a:off x="3451946" y="5198156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071802" y="5057672"/>
              <a:ext cx="63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ym typeface="Symbol"/>
                </a:rPr>
                <a:t>v</a:t>
              </a:r>
              <a:r>
                <a:rPr lang="fr-FR" sz="2000" baseline="-25000" dirty="0" smtClean="0">
                  <a:sym typeface="Symbol"/>
                </a:rPr>
                <a:t>5</a:t>
              </a:r>
              <a:endParaRPr lang="fr-FR" sz="2000" dirty="0"/>
            </a:p>
          </p:txBody>
        </p:sp>
        <p:cxnSp>
          <p:nvCxnSpPr>
            <p:cNvPr id="19" name="Connecteur droit 18"/>
            <p:cNvCxnSpPr/>
            <p:nvPr/>
          </p:nvCxnSpPr>
          <p:spPr bwMode="auto">
            <a:xfrm rot="10800000">
              <a:off x="3573170" y="5301342"/>
              <a:ext cx="1498896" cy="1356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Connecteur droit 19"/>
            <p:cNvCxnSpPr/>
            <p:nvPr/>
          </p:nvCxnSpPr>
          <p:spPr bwMode="auto">
            <a:xfrm rot="16200000" flipV="1">
              <a:off x="2810024" y="4584752"/>
              <a:ext cx="975138" cy="30870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ZoneTexte 20"/>
            <p:cNvSpPr txBox="1"/>
            <p:nvPr/>
          </p:nvSpPr>
          <p:spPr>
            <a:xfrm>
              <a:off x="5653094" y="3986102"/>
              <a:ext cx="63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ym typeface="Symbol"/>
                </a:rPr>
                <a:t>v</a:t>
              </a:r>
              <a:r>
                <a:rPr lang="fr-FR" sz="2000" baseline="-25000" dirty="0" smtClean="0">
                  <a:sym typeface="Symbol"/>
                </a:rPr>
                <a:t>3</a:t>
              </a:r>
              <a:endParaRPr lang="fr-FR" sz="2000" dirty="0"/>
            </a:p>
          </p:txBody>
        </p:sp>
        <p:cxnSp>
          <p:nvCxnSpPr>
            <p:cNvPr id="22" name="Connecteur droit 21"/>
            <p:cNvCxnSpPr/>
            <p:nvPr/>
          </p:nvCxnSpPr>
          <p:spPr bwMode="auto">
            <a:xfrm rot="10800000">
              <a:off x="3143241" y="4188692"/>
              <a:ext cx="2489502" cy="114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Connecteur droit 22"/>
            <p:cNvCxnSpPr>
              <a:endCxn id="15" idx="5"/>
            </p:cNvCxnSpPr>
            <p:nvPr/>
          </p:nvCxnSpPr>
          <p:spPr bwMode="auto">
            <a:xfrm>
              <a:off x="3094756" y="4188691"/>
              <a:ext cx="2022773" cy="1148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Connecteur droit 23"/>
            <p:cNvCxnSpPr>
              <a:endCxn id="15" idx="5"/>
            </p:cNvCxnSpPr>
            <p:nvPr/>
          </p:nvCxnSpPr>
          <p:spPr bwMode="auto">
            <a:xfrm rot="16200000" flipH="1">
              <a:off x="3899467" y="4118986"/>
              <a:ext cx="1913399" cy="5227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Connecteur droit 24"/>
            <p:cNvCxnSpPr>
              <a:stCxn id="7" idx="3"/>
            </p:cNvCxnSpPr>
            <p:nvPr/>
          </p:nvCxnSpPr>
          <p:spPr bwMode="auto">
            <a:xfrm rot="5400000">
              <a:off x="3133177" y="3855679"/>
              <a:ext cx="1795834" cy="10203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Connecteur droit 25"/>
            <p:cNvCxnSpPr>
              <a:endCxn id="9" idx="2"/>
            </p:cNvCxnSpPr>
            <p:nvPr/>
          </p:nvCxnSpPr>
          <p:spPr bwMode="auto">
            <a:xfrm flipV="1">
              <a:off x="3512129" y="4309410"/>
              <a:ext cx="2060003" cy="9543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e 29"/>
          <p:cNvGrpSpPr/>
          <p:nvPr/>
        </p:nvGrpSpPr>
        <p:grpSpPr>
          <a:xfrm>
            <a:off x="3094756" y="3015192"/>
            <a:ext cx="2598600" cy="1998424"/>
            <a:chOff x="3094756" y="3357562"/>
            <a:chExt cx="2598600" cy="1998424"/>
          </a:xfrm>
        </p:grpSpPr>
        <p:sp>
          <p:nvSpPr>
            <p:cNvPr id="31" name="AutoShape 5"/>
            <p:cNvSpPr>
              <a:spLocks noChangeArrowheads="1"/>
            </p:cNvSpPr>
            <p:nvPr/>
          </p:nvSpPr>
          <p:spPr bwMode="auto">
            <a:xfrm>
              <a:off x="4523516" y="3357562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" name="AutoShape 5"/>
            <p:cNvSpPr>
              <a:spLocks noChangeArrowheads="1"/>
            </p:cNvSpPr>
            <p:nvPr/>
          </p:nvSpPr>
          <p:spPr bwMode="auto">
            <a:xfrm>
              <a:off x="3094756" y="4143380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3" name="AutoShape 5"/>
            <p:cNvSpPr>
              <a:spLocks noChangeArrowheads="1"/>
            </p:cNvSpPr>
            <p:nvPr/>
          </p:nvSpPr>
          <p:spPr bwMode="auto">
            <a:xfrm>
              <a:off x="5572132" y="424475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>
              <a:off x="5014058" y="522667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3451946" y="5198156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41" name="Connecteur droit 40"/>
            <p:cNvCxnSpPr/>
            <p:nvPr/>
          </p:nvCxnSpPr>
          <p:spPr bwMode="auto">
            <a:xfrm rot="10800000">
              <a:off x="3143241" y="4188692"/>
              <a:ext cx="2489502" cy="114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Connecteur droit 41"/>
            <p:cNvCxnSpPr>
              <a:endCxn id="37" idx="5"/>
            </p:cNvCxnSpPr>
            <p:nvPr/>
          </p:nvCxnSpPr>
          <p:spPr bwMode="auto">
            <a:xfrm>
              <a:off x="3094756" y="4188691"/>
              <a:ext cx="2022773" cy="1148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Connecteur droit 42"/>
            <p:cNvCxnSpPr>
              <a:endCxn id="37" idx="5"/>
            </p:cNvCxnSpPr>
            <p:nvPr/>
          </p:nvCxnSpPr>
          <p:spPr bwMode="auto">
            <a:xfrm rot="16200000" flipH="1">
              <a:off x="3899467" y="4118986"/>
              <a:ext cx="1913399" cy="5227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Connecteur droit 43"/>
            <p:cNvCxnSpPr>
              <a:stCxn id="31" idx="3"/>
            </p:cNvCxnSpPr>
            <p:nvPr/>
          </p:nvCxnSpPr>
          <p:spPr bwMode="auto">
            <a:xfrm rot="5400000">
              <a:off x="3133177" y="3855679"/>
              <a:ext cx="1795834" cy="10203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Connecteur droit 44"/>
            <p:cNvCxnSpPr>
              <a:endCxn id="33" idx="2"/>
            </p:cNvCxnSpPr>
            <p:nvPr/>
          </p:nvCxnSpPr>
          <p:spPr bwMode="auto">
            <a:xfrm flipV="1">
              <a:off x="3512129" y="4309410"/>
              <a:ext cx="2060003" cy="9543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6" name="ZoneTexte 45"/>
          <p:cNvSpPr txBox="1"/>
          <p:nvPr/>
        </p:nvSpPr>
        <p:spPr>
          <a:xfrm>
            <a:off x="3603328" y="314592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997386" y="343167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4714876" y="344382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354576" y="358669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4426014" y="407462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9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4000496" y="414605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6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997518" y="31580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357818" y="428893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10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149786" y="49318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9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997254" y="4158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8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7" name="Connecteur droit 46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Biobjective</a:t>
            </a:r>
            <a:r>
              <a:rPr lang="fr-FR" dirty="0" smtClean="0"/>
              <a:t> Max TSP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5172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400" dirty="0" err="1" smtClean="0">
                <a:solidFill>
                  <a:srgbClr val="450FDF"/>
                </a:solidFill>
              </a:rPr>
              <a:t>Each</a:t>
            </a:r>
            <a:r>
              <a:rPr lang="fr-FR" sz="2400" dirty="0" smtClean="0">
                <a:solidFill>
                  <a:srgbClr val="450FDF"/>
                </a:solidFill>
              </a:rPr>
              <a:t> </a:t>
            </a:r>
            <a:r>
              <a:rPr lang="fr-FR" sz="2400" dirty="0" err="1" smtClean="0">
                <a:solidFill>
                  <a:srgbClr val="450FDF"/>
                </a:solidFill>
              </a:rPr>
              <a:t>edge</a:t>
            </a:r>
            <a:r>
              <a:rPr lang="fr-FR" sz="2400" dirty="0" smtClean="0">
                <a:solidFill>
                  <a:srgbClr val="450FDF"/>
                </a:solidFill>
              </a:rPr>
              <a:t> has </a:t>
            </a:r>
            <a:r>
              <a:rPr lang="fr-FR" sz="2400" dirty="0" err="1" smtClean="0">
                <a:solidFill>
                  <a:srgbClr val="450FDF"/>
                </a:solidFill>
              </a:rPr>
              <a:t>two</a:t>
            </a:r>
            <a:r>
              <a:rPr lang="fr-FR" sz="2400" dirty="0" smtClean="0">
                <a:solidFill>
                  <a:srgbClr val="450FDF"/>
                </a:solidFill>
              </a:rPr>
              <a:t> </a:t>
            </a:r>
            <a:r>
              <a:rPr lang="fr-FR" sz="2400" dirty="0" err="1" smtClean="0">
                <a:solidFill>
                  <a:srgbClr val="450FDF"/>
                </a:solidFill>
              </a:rPr>
              <a:t>weights</a:t>
            </a:r>
            <a:r>
              <a:rPr lang="fr-FR" sz="2400" dirty="0" smtClean="0">
                <a:solidFill>
                  <a:srgbClr val="450FDF"/>
                </a:solidFill>
              </a:rPr>
              <a:t> </a:t>
            </a:r>
            <a:r>
              <a:rPr lang="fr-FR" sz="2400" dirty="0" smtClean="0"/>
              <a:t>: </a:t>
            </a:r>
            <a:r>
              <a:rPr lang="fr-FR" sz="24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 and </a:t>
            </a:r>
            <a:r>
              <a:rPr lang="fr-FR" sz="2400" dirty="0" smtClean="0">
                <a:solidFill>
                  <a:schemeClr val="accent2"/>
                </a:solidFill>
              </a:rPr>
              <a:t>b</a:t>
            </a:r>
            <a:r>
              <a:rPr lang="fr-FR" sz="2400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sz="3700" dirty="0" smtClean="0"/>
          </a:p>
          <a:p>
            <a:endParaRPr lang="fr-FR" sz="2000" dirty="0" smtClean="0"/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fr-FR" sz="2400" dirty="0" err="1" smtClean="0">
                <a:solidFill>
                  <a:schemeClr val="accent2"/>
                </a:solidFill>
              </a:rPr>
              <a:t>Aim</a:t>
            </a:r>
            <a:r>
              <a:rPr lang="fr-FR" sz="2400" dirty="0" smtClean="0">
                <a:solidFill>
                  <a:schemeClr val="accent2"/>
                </a:solidFill>
              </a:rPr>
              <a:t> :</a:t>
            </a:r>
            <a:r>
              <a:rPr lang="fr-FR" sz="2400" dirty="0" smtClean="0"/>
              <a:t> output </a:t>
            </a:r>
            <a:r>
              <a:rPr lang="fr-FR" sz="2400" dirty="0" smtClean="0">
                <a:solidFill>
                  <a:srgbClr val="450FDF"/>
                </a:solidFill>
              </a:rPr>
              <a:t>a good cycle for </a:t>
            </a:r>
            <a:r>
              <a:rPr lang="fr-FR" sz="2400" dirty="0" err="1" smtClean="0">
                <a:solidFill>
                  <a:srgbClr val="450FDF"/>
                </a:solidFill>
              </a:rPr>
              <a:t>both</a:t>
            </a:r>
            <a:r>
              <a:rPr lang="fr-FR" sz="2400" dirty="0" smtClean="0">
                <a:solidFill>
                  <a:srgbClr val="450FDF"/>
                </a:solidFill>
              </a:rPr>
              <a:t> objectives</a:t>
            </a:r>
            <a:r>
              <a:rPr lang="fr-FR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chemeClr val="accent2"/>
                </a:solidFill>
              </a:rPr>
              <a:t>3 cases : </a:t>
            </a:r>
          </a:p>
          <a:p>
            <a:pPr>
              <a:buNone/>
            </a:pPr>
            <a:r>
              <a:rPr lang="fr-FR" sz="2400" dirty="0" smtClean="0">
                <a:solidFill>
                  <a:schemeClr val="accent2"/>
                </a:solidFill>
              </a:rPr>
              <a:t>	</a:t>
            </a:r>
            <a:r>
              <a:rPr lang="fr-FR" sz="2400" dirty="0" smtClean="0"/>
              <a:t>0/1/2 objectives </a:t>
            </a:r>
            <a:r>
              <a:rPr lang="fr-FR" sz="2400" dirty="0" err="1" smtClean="0"/>
              <a:t>fulfill</a:t>
            </a:r>
            <a:r>
              <a:rPr lang="fr-FR" sz="2400" dirty="0" smtClean="0"/>
              <a:t> the triangle </a:t>
            </a:r>
            <a:r>
              <a:rPr lang="fr-FR" sz="2400" dirty="0" err="1" smtClean="0"/>
              <a:t>inequality</a:t>
            </a:r>
            <a:r>
              <a:rPr lang="fr-FR" sz="2400" dirty="0" smtClean="0"/>
              <a:t>.</a:t>
            </a:r>
            <a:br>
              <a:rPr lang="fr-FR" sz="2400" dirty="0" smtClean="0"/>
            </a:b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 lvl="1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286248" y="1814444"/>
            <a:ext cx="4857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Symbol"/>
              </a:rPr>
              <a:t>a(T) </a:t>
            </a:r>
            <a:r>
              <a:rPr lang="fr-FR" dirty="0" smtClean="0">
                <a:sym typeface="Symbol"/>
              </a:rPr>
              <a:t>= weight of objective  </a:t>
            </a:r>
            <a:r>
              <a:rPr lang="fr-FR" dirty="0" smtClean="0">
                <a:solidFill>
                  <a:srgbClr val="F43F06"/>
                </a:solidFill>
                <a:sym typeface="Symbol"/>
              </a:rPr>
              <a:t>a</a:t>
            </a:r>
            <a:r>
              <a:rPr lang="fr-FR" dirty="0" smtClean="0">
                <a:sym typeface="Symbol"/>
              </a:rPr>
              <a:t> on the set of </a:t>
            </a:r>
            <a:r>
              <a:rPr lang="fr-FR" dirty="0" err="1" smtClean="0">
                <a:sym typeface="Symbol"/>
              </a:rPr>
              <a:t>edges</a:t>
            </a:r>
            <a:r>
              <a:rPr lang="fr-FR" dirty="0" smtClean="0">
                <a:sym typeface="Symbol"/>
              </a:rPr>
              <a:t> T.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olidFill>
                  <a:schemeClr val="accent2"/>
                </a:solidFill>
                <a:sym typeface="Symbol"/>
              </a:rPr>
              <a:t>b(T) </a:t>
            </a:r>
            <a:r>
              <a:rPr lang="fr-FR" dirty="0" smtClean="0">
                <a:sym typeface="Symbol"/>
              </a:rPr>
              <a:t>=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________________</a:t>
            </a: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olidFill>
                  <a:schemeClr val="accent2"/>
                </a:solidFill>
                <a:sym typeface="Symbol"/>
              </a:rPr>
              <a:t>b</a:t>
            </a: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_________________</a:t>
            </a:r>
            <a:r>
              <a:rPr lang="fr-FR" dirty="0" smtClean="0">
                <a:sym typeface="Symbol"/>
              </a:rPr>
              <a:t>.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2247024" y="2071678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818264" y="2857496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3295640" y="2958870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2366946" y="1814444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2</a:t>
            </a:r>
            <a:endParaRPr lang="fr-FR" sz="2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38120" y="2643182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1</a:t>
            </a:r>
            <a:endParaRPr lang="fr-FR" sz="2000" dirty="0"/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2737566" y="3940790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2938450" y="3886146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4</a:t>
            </a:r>
            <a:endParaRPr lang="fr-FR" sz="2000" dirty="0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1175454" y="3912272"/>
            <a:ext cx="121224" cy="129312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795310" y="3771788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5</a:t>
            </a:r>
            <a:endParaRPr lang="fr-FR" sz="2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3357554" y="2743138"/>
            <a:ext cx="63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Symbol"/>
              </a:rPr>
              <a:t>v</a:t>
            </a:r>
            <a:r>
              <a:rPr lang="fr-FR" sz="2000" baseline="-25000" dirty="0" smtClean="0">
                <a:sym typeface="Symbol"/>
              </a:rPr>
              <a:t>3</a:t>
            </a:r>
            <a:endParaRPr lang="fr-FR" sz="2000" dirty="0"/>
          </a:p>
        </p:txBody>
      </p:sp>
      <p:grpSp>
        <p:nvGrpSpPr>
          <p:cNvPr id="5" name="Groupe 48"/>
          <p:cNvGrpSpPr/>
          <p:nvPr/>
        </p:nvGrpSpPr>
        <p:grpSpPr>
          <a:xfrm>
            <a:off x="810420" y="2087288"/>
            <a:ext cx="2598600" cy="1998424"/>
            <a:chOff x="3094756" y="3357562"/>
            <a:chExt cx="2598600" cy="1998424"/>
          </a:xfrm>
        </p:grpSpPr>
        <p:sp>
          <p:nvSpPr>
            <p:cNvPr id="50" name="AutoShape 5"/>
            <p:cNvSpPr>
              <a:spLocks noChangeArrowheads="1"/>
            </p:cNvSpPr>
            <p:nvPr/>
          </p:nvSpPr>
          <p:spPr bwMode="auto">
            <a:xfrm>
              <a:off x="4523516" y="3357562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" name="AutoShape 5"/>
            <p:cNvSpPr>
              <a:spLocks noChangeArrowheads="1"/>
            </p:cNvSpPr>
            <p:nvPr/>
          </p:nvSpPr>
          <p:spPr bwMode="auto">
            <a:xfrm>
              <a:off x="3094756" y="4143380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2" name="AutoShape 5"/>
            <p:cNvSpPr>
              <a:spLocks noChangeArrowheads="1"/>
            </p:cNvSpPr>
            <p:nvPr/>
          </p:nvSpPr>
          <p:spPr bwMode="auto">
            <a:xfrm>
              <a:off x="5572132" y="424475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53" name="Connecteur droit 52"/>
            <p:cNvCxnSpPr>
              <a:stCxn id="50" idx="1"/>
              <a:endCxn id="52" idx="0"/>
            </p:cNvCxnSpPr>
            <p:nvPr/>
          </p:nvCxnSpPr>
          <p:spPr bwMode="auto">
            <a:xfrm rot="16200000" flipH="1">
              <a:off x="4652878" y="3264889"/>
              <a:ext cx="868255" cy="109147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Connecteur droit 53"/>
            <p:cNvCxnSpPr>
              <a:stCxn id="50" idx="7"/>
              <a:endCxn id="51" idx="7"/>
            </p:cNvCxnSpPr>
            <p:nvPr/>
          </p:nvCxnSpPr>
          <p:spPr bwMode="auto">
            <a:xfrm rot="16200000" flipH="1" flipV="1">
              <a:off x="3519698" y="3055028"/>
              <a:ext cx="785818" cy="14287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Connecteur droit 54"/>
            <p:cNvCxnSpPr/>
            <p:nvPr/>
          </p:nvCxnSpPr>
          <p:spPr bwMode="auto">
            <a:xfrm rot="5400000" flipH="1" flipV="1">
              <a:off x="4877798" y="4546398"/>
              <a:ext cx="972166" cy="53772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AutoShape 5"/>
            <p:cNvSpPr>
              <a:spLocks noChangeArrowheads="1"/>
            </p:cNvSpPr>
            <p:nvPr/>
          </p:nvSpPr>
          <p:spPr bwMode="auto">
            <a:xfrm>
              <a:off x="5014058" y="5226674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7" name="AutoShape 5"/>
            <p:cNvSpPr>
              <a:spLocks noChangeArrowheads="1"/>
            </p:cNvSpPr>
            <p:nvPr/>
          </p:nvSpPr>
          <p:spPr bwMode="auto">
            <a:xfrm>
              <a:off x="3451946" y="5198156"/>
              <a:ext cx="121224" cy="129312"/>
            </a:xfrm>
            <a:prstGeom prst="flowChartConnector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58" name="Connecteur droit 57"/>
            <p:cNvCxnSpPr/>
            <p:nvPr/>
          </p:nvCxnSpPr>
          <p:spPr bwMode="auto">
            <a:xfrm rot="10800000">
              <a:off x="3573170" y="5301342"/>
              <a:ext cx="1498896" cy="1356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Connecteur droit 58"/>
            <p:cNvCxnSpPr/>
            <p:nvPr/>
          </p:nvCxnSpPr>
          <p:spPr bwMode="auto">
            <a:xfrm rot="16200000" flipV="1">
              <a:off x="2810024" y="4584752"/>
              <a:ext cx="975138" cy="30870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Connecteur droit 59"/>
            <p:cNvCxnSpPr/>
            <p:nvPr/>
          </p:nvCxnSpPr>
          <p:spPr bwMode="auto">
            <a:xfrm rot="10800000">
              <a:off x="3143241" y="4188692"/>
              <a:ext cx="2489502" cy="114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Connecteur droit 60"/>
            <p:cNvCxnSpPr>
              <a:endCxn id="56" idx="5"/>
            </p:cNvCxnSpPr>
            <p:nvPr/>
          </p:nvCxnSpPr>
          <p:spPr bwMode="auto">
            <a:xfrm>
              <a:off x="3094756" y="4188691"/>
              <a:ext cx="2022773" cy="11483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Connecteur droit 61"/>
            <p:cNvCxnSpPr>
              <a:endCxn id="56" idx="5"/>
            </p:cNvCxnSpPr>
            <p:nvPr/>
          </p:nvCxnSpPr>
          <p:spPr bwMode="auto">
            <a:xfrm rot="16200000" flipH="1">
              <a:off x="3899467" y="4118986"/>
              <a:ext cx="1913399" cy="5227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Connecteur droit 62"/>
            <p:cNvCxnSpPr>
              <a:stCxn id="50" idx="3"/>
            </p:cNvCxnSpPr>
            <p:nvPr/>
          </p:nvCxnSpPr>
          <p:spPr bwMode="auto">
            <a:xfrm rot="5400000">
              <a:off x="3133177" y="3855679"/>
              <a:ext cx="1795834" cy="10203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Connecteur droit 63"/>
            <p:cNvCxnSpPr>
              <a:endCxn id="52" idx="2"/>
            </p:cNvCxnSpPr>
            <p:nvPr/>
          </p:nvCxnSpPr>
          <p:spPr bwMode="auto">
            <a:xfrm flipV="1">
              <a:off x="3512129" y="4309410"/>
              <a:ext cx="2060003" cy="9543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ZoneTexte 65"/>
          <p:cNvSpPr txBox="1"/>
          <p:nvPr/>
        </p:nvSpPr>
        <p:spPr>
          <a:xfrm>
            <a:off x="1403648" y="7029400"/>
            <a:ext cx="79208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Triangle </a:t>
            </a:r>
            <a:r>
              <a:rPr lang="fr-FR" sz="2000" dirty="0" err="1" smtClean="0">
                <a:solidFill>
                  <a:srgbClr val="FF0000"/>
                </a:solidFill>
              </a:rPr>
              <a:t>inequality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/>
              <a:t>: </a:t>
            </a:r>
          </a:p>
          <a:p>
            <a:pPr>
              <a:buFont typeface="Symbol"/>
              <a:buChar char="&quot;"/>
            </a:pPr>
            <a:r>
              <a:rPr lang="fr-FR" sz="2000" dirty="0" smtClean="0">
                <a:sym typeface="Symbol"/>
              </a:rPr>
              <a:t>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)V</a:t>
            </a:r>
            <a:r>
              <a:rPr lang="fr-FR" sz="2000" baseline="30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, a(v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) + a(v</a:t>
            </a:r>
            <a:r>
              <a:rPr lang="fr-FR" sz="2000" baseline="-25000" dirty="0" smtClean="0">
                <a:sym typeface="Symbol"/>
              </a:rPr>
              <a:t>2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 </a:t>
            </a:r>
            <a:r>
              <a:rPr lang="fr-FR" sz="2000" b="1" dirty="0" smtClean="0">
                <a:sym typeface="Symbol"/>
              </a:rPr>
              <a:t> </a:t>
            </a:r>
            <a:r>
              <a:rPr lang="fr-FR" sz="2000" dirty="0" smtClean="0">
                <a:sym typeface="Symbol"/>
              </a:rPr>
              <a:t>a(v</a:t>
            </a:r>
            <a:r>
              <a:rPr lang="fr-FR" sz="2000" baseline="-25000" dirty="0" smtClean="0">
                <a:sym typeface="Symbol"/>
              </a:rPr>
              <a:t>1</a:t>
            </a:r>
            <a:r>
              <a:rPr lang="fr-FR" sz="2000" dirty="0" smtClean="0">
                <a:sym typeface="Symbol"/>
              </a:rPr>
              <a:t>,v</a:t>
            </a:r>
            <a:r>
              <a:rPr lang="fr-FR" sz="2000" baseline="-25000" dirty="0" smtClean="0">
                <a:sym typeface="Symbol"/>
              </a:rPr>
              <a:t>3</a:t>
            </a:r>
            <a:r>
              <a:rPr lang="fr-FR" sz="2000" dirty="0" smtClean="0">
                <a:sym typeface="Symbol"/>
              </a:rPr>
              <a:t>)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1146631" y="227142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3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5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3059832" y="335699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6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4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2699792" y="220486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4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2</a:t>
            </a:r>
            <a:endParaRPr lang="fr-FR" dirty="0">
              <a:solidFill>
                <a:schemeClr val="accent2"/>
              </a:solidFill>
            </a:endParaRPr>
          </a:p>
        </p:txBody>
      </p:sp>
      <p:cxnSp>
        <p:nvCxnSpPr>
          <p:cNvPr id="87" name="Connecteur droit 86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ZoneTexte 102"/>
          <p:cNvSpPr txBox="1"/>
          <p:nvPr/>
        </p:nvSpPr>
        <p:spPr>
          <a:xfrm>
            <a:off x="1916330" y="266279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7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1763688" y="397056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8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84701" y="3356992"/>
            <a:ext cx="53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6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8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1187624" y="292494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6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6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2159998" y="350100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7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6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1412274" y="347213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9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1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2367396" y="249289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,</a:t>
            </a:r>
            <a:r>
              <a:rPr lang="fr-FR" dirty="0" smtClean="0">
                <a:solidFill>
                  <a:schemeClr val="accent2"/>
                </a:solidFill>
              </a:rPr>
              <a:t>8</a:t>
            </a:r>
            <a:endParaRPr lang="fr-F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Approximation of the Max TSP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686800" cy="4857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450FDF"/>
                </a:solidFill>
              </a:rPr>
              <a:t>One objective: </a:t>
            </a:r>
            <a:r>
              <a:rPr lang="fr-FR" dirty="0" smtClean="0"/>
              <a:t>an </a:t>
            </a:r>
            <a:r>
              <a:rPr lang="fr-FR" dirty="0" err="1" smtClean="0"/>
              <a:t>algorithm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r-</a:t>
            </a:r>
            <a:r>
              <a:rPr lang="fr-FR" dirty="0" err="1" smtClean="0">
                <a:solidFill>
                  <a:srgbClr val="FF0000"/>
                </a:solidFill>
              </a:rPr>
              <a:t>approximate</a:t>
            </a:r>
            <a:r>
              <a:rPr lang="fr-FR" dirty="0" smtClean="0"/>
              <a:t> (r</a:t>
            </a:r>
            <a:r>
              <a:rPr lang="fr-FR" dirty="0" smtClean="0">
                <a:sym typeface="Symbol"/>
              </a:rPr>
              <a:t>1) </a:t>
            </a:r>
            <a:r>
              <a:rPr lang="fr-FR" dirty="0" err="1" smtClean="0"/>
              <a:t>iff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Value(solution </a:t>
            </a:r>
            <a:r>
              <a:rPr lang="fr-FR" dirty="0" err="1" smtClean="0"/>
              <a:t>returned</a:t>
            </a:r>
            <a:r>
              <a:rPr lang="fr-FR" dirty="0" smtClean="0"/>
              <a:t>) </a:t>
            </a:r>
            <a:r>
              <a:rPr lang="fr-FR" b="1" dirty="0" smtClean="0">
                <a:sym typeface="Symbol"/>
              </a:rPr>
              <a:t> </a:t>
            </a:r>
            <a:r>
              <a:rPr lang="fr-FR" dirty="0" smtClean="0">
                <a:sym typeface="Symbol"/>
              </a:rPr>
              <a:t>r x Value(optimal solution)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Best approximation ratio for the </a:t>
            </a:r>
            <a:r>
              <a:rPr lang="fr-FR" dirty="0" err="1" smtClean="0"/>
              <a:t>monobjective</a:t>
            </a:r>
            <a:r>
              <a:rPr lang="fr-FR" dirty="0" smtClean="0"/>
              <a:t> Max TSP: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	- </a:t>
            </a:r>
            <a:r>
              <a:rPr lang="fr-FR" dirty="0" err="1" smtClean="0">
                <a:sym typeface="Symbol"/>
              </a:rPr>
              <a:t>with</a:t>
            </a:r>
            <a:r>
              <a:rPr lang="fr-FR" dirty="0" smtClean="0">
                <a:sym typeface="Symbol"/>
              </a:rPr>
              <a:t> the triangle </a:t>
            </a:r>
            <a:r>
              <a:rPr lang="fr-FR" dirty="0" err="1" smtClean="0">
                <a:sym typeface="Symbol"/>
              </a:rPr>
              <a:t>inequality</a:t>
            </a:r>
            <a:r>
              <a:rPr lang="fr-FR" dirty="0" smtClean="0">
                <a:sym typeface="Symbol"/>
              </a:rPr>
              <a:t>: </a:t>
            </a:r>
            <a:r>
              <a:rPr lang="fr-FR" dirty="0" smtClean="0"/>
              <a:t> 7/8 = 0.875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1800" dirty="0" smtClean="0">
                <a:solidFill>
                  <a:srgbClr val="09A71C"/>
                </a:solidFill>
                <a:sym typeface="Symbol"/>
              </a:rPr>
              <a:t> [</a:t>
            </a:r>
            <a:r>
              <a:rPr lang="fr-FR" sz="1800" dirty="0" err="1" smtClean="0">
                <a:solidFill>
                  <a:srgbClr val="09A71C"/>
                </a:solidFill>
                <a:sym typeface="Symbol"/>
              </a:rPr>
              <a:t>Kowalik</a:t>
            </a:r>
            <a:r>
              <a:rPr lang="fr-FR" sz="1800" dirty="0" smtClean="0">
                <a:solidFill>
                  <a:srgbClr val="09A71C"/>
                </a:solidFill>
                <a:sym typeface="Symbol"/>
              </a:rPr>
              <a:t> and Mucha, </a:t>
            </a:r>
            <a:r>
              <a:rPr lang="fr-FR" sz="1800" dirty="0" err="1" smtClean="0">
                <a:solidFill>
                  <a:srgbClr val="09A71C"/>
                </a:solidFill>
                <a:sym typeface="Symbol"/>
              </a:rPr>
              <a:t>Theoretical</a:t>
            </a:r>
            <a:r>
              <a:rPr lang="fr-FR" sz="1800" dirty="0" smtClean="0">
                <a:solidFill>
                  <a:srgbClr val="09A71C"/>
                </a:solidFill>
                <a:sym typeface="Symbol"/>
              </a:rPr>
              <a:t> Computer Science, 2009]</a:t>
            </a:r>
            <a:endParaRPr lang="fr-FR" sz="18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8</a:t>
            </a:r>
            <a:endParaRPr lang="fr-FR" dirty="0"/>
          </a:p>
        </p:txBody>
      </p:sp>
      <p:cxnSp>
        <p:nvCxnSpPr>
          <p:cNvPr id="41" name="Connecteur droit 40"/>
          <p:cNvCxnSpPr/>
          <p:nvPr/>
        </p:nvCxnSpPr>
        <p:spPr bwMode="auto">
          <a:xfrm rot="10800000">
            <a:off x="1143770" y="2995828"/>
            <a:ext cx="6214312" cy="1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cxnSp>
        <p:nvCxnSpPr>
          <p:cNvPr id="78" name="Connecteur droit 77"/>
          <p:cNvCxnSpPr/>
          <p:nvPr/>
        </p:nvCxnSpPr>
        <p:spPr bwMode="auto">
          <a:xfrm rot="5400000">
            <a:off x="1072861" y="2990241"/>
            <a:ext cx="14181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Connecteur droit 78"/>
          <p:cNvCxnSpPr/>
          <p:nvPr/>
        </p:nvCxnSpPr>
        <p:spPr bwMode="auto">
          <a:xfrm rot="5400000">
            <a:off x="5286115" y="3000107"/>
            <a:ext cx="14181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AutoShape 5"/>
          <p:cNvSpPr>
            <a:spLocks noChangeArrowheads="1"/>
          </p:cNvSpPr>
          <p:nvPr/>
        </p:nvSpPr>
        <p:spPr bwMode="auto">
          <a:xfrm>
            <a:off x="3187926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8" name="AutoShape 5"/>
          <p:cNvSpPr>
            <a:spLocks noChangeArrowheads="1"/>
          </p:cNvSpPr>
          <p:nvPr/>
        </p:nvSpPr>
        <p:spPr bwMode="auto">
          <a:xfrm>
            <a:off x="3902306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9" name="AutoShape 5"/>
          <p:cNvSpPr>
            <a:spLocks noChangeArrowheads="1"/>
          </p:cNvSpPr>
          <p:nvPr/>
        </p:nvSpPr>
        <p:spPr bwMode="auto">
          <a:xfrm>
            <a:off x="4330934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0" name="AutoShape 5"/>
          <p:cNvSpPr>
            <a:spLocks noChangeArrowheads="1"/>
          </p:cNvSpPr>
          <p:nvPr/>
        </p:nvSpPr>
        <p:spPr bwMode="auto">
          <a:xfrm>
            <a:off x="3687992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1" name="AutoShape 5"/>
          <p:cNvSpPr>
            <a:spLocks noChangeArrowheads="1"/>
          </p:cNvSpPr>
          <p:nvPr/>
        </p:nvSpPr>
        <p:spPr bwMode="auto">
          <a:xfrm>
            <a:off x="5331066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" name="AutoShape 5"/>
          <p:cNvSpPr>
            <a:spLocks noChangeArrowheads="1"/>
          </p:cNvSpPr>
          <p:nvPr/>
        </p:nvSpPr>
        <p:spPr bwMode="auto">
          <a:xfrm>
            <a:off x="2462720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" name="AutoShape 5"/>
          <p:cNvSpPr>
            <a:spLocks noChangeArrowheads="1"/>
          </p:cNvSpPr>
          <p:nvPr/>
        </p:nvSpPr>
        <p:spPr bwMode="auto">
          <a:xfrm>
            <a:off x="2891348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0" name="AutoShape 5"/>
          <p:cNvSpPr>
            <a:spLocks noChangeArrowheads="1"/>
          </p:cNvSpPr>
          <p:nvPr/>
        </p:nvSpPr>
        <p:spPr bwMode="auto">
          <a:xfrm>
            <a:off x="4688124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1" name="AutoShape 5"/>
          <p:cNvSpPr>
            <a:spLocks noChangeArrowheads="1"/>
          </p:cNvSpPr>
          <p:nvPr/>
        </p:nvSpPr>
        <p:spPr bwMode="auto">
          <a:xfrm>
            <a:off x="4105794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2" name="AutoShape 5"/>
          <p:cNvSpPr>
            <a:spLocks noChangeArrowheads="1"/>
          </p:cNvSpPr>
          <p:nvPr/>
        </p:nvSpPr>
        <p:spPr bwMode="auto">
          <a:xfrm>
            <a:off x="1819778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3" name="AutoShape 5"/>
          <p:cNvSpPr>
            <a:spLocks noChangeArrowheads="1"/>
          </p:cNvSpPr>
          <p:nvPr/>
        </p:nvSpPr>
        <p:spPr bwMode="auto">
          <a:xfrm>
            <a:off x="3330802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4" name="AutoShape 5"/>
          <p:cNvSpPr>
            <a:spLocks noChangeArrowheads="1"/>
          </p:cNvSpPr>
          <p:nvPr/>
        </p:nvSpPr>
        <p:spPr bwMode="auto">
          <a:xfrm>
            <a:off x="3034224" y="275898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5" name="ZoneTexte 144"/>
          <p:cNvSpPr txBox="1"/>
          <p:nvPr/>
        </p:nvSpPr>
        <p:spPr>
          <a:xfrm>
            <a:off x="5068512" y="307181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</a:t>
            </a:r>
            <a:endParaRPr lang="fr-FR" baseline="-25000" dirty="0"/>
          </a:p>
        </p:txBody>
      </p:sp>
      <p:sp>
        <p:nvSpPr>
          <p:cNvPr id="147" name="ZoneTexte 146"/>
          <p:cNvSpPr txBox="1"/>
          <p:nvPr/>
        </p:nvSpPr>
        <p:spPr>
          <a:xfrm>
            <a:off x="988278" y="305966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</a:t>
            </a:r>
            <a:endParaRPr lang="fr-FR" dirty="0"/>
          </a:p>
        </p:txBody>
      </p:sp>
      <p:cxnSp>
        <p:nvCxnSpPr>
          <p:cNvPr id="148" name="Connecteur droit 147"/>
          <p:cNvCxnSpPr/>
          <p:nvPr/>
        </p:nvCxnSpPr>
        <p:spPr bwMode="auto">
          <a:xfrm rot="16200000" flipH="1">
            <a:off x="3607189" y="2893611"/>
            <a:ext cx="499272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ZoneTexte 151"/>
          <p:cNvSpPr txBox="1"/>
          <p:nvPr/>
        </p:nvSpPr>
        <p:spPr>
          <a:xfrm>
            <a:off x="3571868" y="314324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  C</a:t>
            </a:r>
            <a:r>
              <a:rPr lang="fr-FR" baseline="-25000" dirty="0" smtClean="0"/>
              <a:t>OPT</a:t>
            </a:r>
            <a:endParaRPr lang="fr-FR" baseline="-25000" dirty="0"/>
          </a:p>
        </p:txBody>
      </p:sp>
      <p:graphicFrame>
        <p:nvGraphicFramePr>
          <p:cNvPr id="153" name="Objet 152"/>
          <p:cNvGraphicFramePr>
            <a:graphicFrameLocks noChangeAspect="1"/>
          </p:cNvGraphicFramePr>
          <p:nvPr/>
        </p:nvGraphicFramePr>
        <p:xfrm>
          <a:off x="3596920" y="3143248"/>
          <a:ext cx="256654" cy="393700"/>
        </p:xfrm>
        <a:graphic>
          <a:graphicData uri="http://schemas.openxmlformats.org/presentationml/2006/ole">
            <p:oleObj spid="_x0000_s156674" name="Équation" r:id="rId3" imgW="152280" imgH="393480" progId="">
              <p:embed/>
            </p:oleObj>
          </a:graphicData>
        </a:graphic>
      </p:graphicFrame>
      <p:cxnSp>
        <p:nvCxnSpPr>
          <p:cNvPr id="25" name="Connecteur droit 24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3955124" cy="4857750"/>
          </a:xfrm>
        </p:spPr>
        <p:txBody>
          <a:bodyPr/>
          <a:lstStyle/>
          <a:p>
            <a:pPr>
              <a:buNone/>
            </a:pPr>
            <a:r>
              <a:rPr lang="fr-FR" sz="2400" dirty="0" err="1" smtClean="0">
                <a:solidFill>
                  <a:srgbClr val="450FDF"/>
                </a:solidFill>
              </a:rPr>
              <a:t>Biobjective</a:t>
            </a:r>
            <a:r>
              <a:rPr lang="fr-FR" sz="2400" dirty="0" smtClean="0">
                <a:solidFill>
                  <a:srgbClr val="450FDF"/>
                </a:solidFill>
              </a:rPr>
              <a:t> </a:t>
            </a:r>
            <a:r>
              <a:rPr lang="fr-FR" sz="2400" dirty="0" err="1" smtClean="0">
                <a:solidFill>
                  <a:srgbClr val="450FDF"/>
                </a:solidFill>
              </a:rPr>
              <a:t>problem</a:t>
            </a:r>
            <a:r>
              <a:rPr lang="fr-FR" sz="2400" dirty="0" smtClean="0">
                <a:solidFill>
                  <a:srgbClr val="450FDF"/>
                </a:solidFill>
              </a:rPr>
              <a:t> :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accent6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6</a:t>
            </a:r>
            <a:endParaRPr lang="fr-FR" dirty="0"/>
          </a:p>
        </p:txBody>
      </p:sp>
      <p:cxnSp>
        <p:nvCxnSpPr>
          <p:cNvPr id="104" name="Connecteur droit 103"/>
          <p:cNvCxnSpPr/>
          <p:nvPr/>
        </p:nvCxnSpPr>
        <p:spPr bwMode="auto">
          <a:xfrm rot="10800000">
            <a:off x="1128340" y="4815636"/>
            <a:ext cx="4355554" cy="1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cxnSp>
        <p:nvCxnSpPr>
          <p:cNvPr id="105" name="Connecteur droit 104"/>
          <p:cNvCxnSpPr/>
          <p:nvPr/>
        </p:nvCxnSpPr>
        <p:spPr bwMode="auto">
          <a:xfrm rot="5400000">
            <a:off x="-244035" y="3443259"/>
            <a:ext cx="2743162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sp>
        <p:nvSpPr>
          <p:cNvPr id="106" name="AutoShape 5"/>
          <p:cNvSpPr>
            <a:spLocks noChangeArrowheads="1"/>
          </p:cNvSpPr>
          <p:nvPr/>
        </p:nvSpPr>
        <p:spPr bwMode="auto">
          <a:xfrm>
            <a:off x="4626638" y="43059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7" name="AutoShape 5"/>
          <p:cNvSpPr>
            <a:spLocks noChangeArrowheads="1"/>
          </p:cNvSpPr>
          <p:nvPr/>
        </p:nvSpPr>
        <p:spPr bwMode="auto">
          <a:xfrm>
            <a:off x="4126572" y="371395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8" name="AutoShape 5"/>
          <p:cNvSpPr>
            <a:spLocks noChangeArrowheads="1"/>
          </p:cNvSpPr>
          <p:nvPr/>
        </p:nvSpPr>
        <p:spPr bwMode="auto">
          <a:xfrm>
            <a:off x="3280142" y="3542564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9" name="AutoShape 5"/>
          <p:cNvSpPr>
            <a:spLocks noChangeArrowheads="1"/>
          </p:cNvSpPr>
          <p:nvPr/>
        </p:nvSpPr>
        <p:spPr bwMode="auto">
          <a:xfrm>
            <a:off x="4340886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0" name="AutoShape 5"/>
          <p:cNvSpPr>
            <a:spLocks noChangeArrowheads="1"/>
          </p:cNvSpPr>
          <p:nvPr/>
        </p:nvSpPr>
        <p:spPr bwMode="auto">
          <a:xfrm>
            <a:off x="3912258" y="392827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1" name="AutoShape 5"/>
          <p:cNvSpPr>
            <a:spLocks noChangeArrowheads="1"/>
          </p:cNvSpPr>
          <p:nvPr/>
        </p:nvSpPr>
        <p:spPr bwMode="auto">
          <a:xfrm>
            <a:off x="5066092" y="4577996"/>
            <a:ext cx="60612" cy="64656"/>
          </a:xfrm>
          <a:prstGeom prst="flowChartConnector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" name="AutoShape 5"/>
          <p:cNvSpPr>
            <a:spLocks noChangeArrowheads="1"/>
          </p:cNvSpPr>
          <p:nvPr/>
        </p:nvSpPr>
        <p:spPr bwMode="auto">
          <a:xfrm>
            <a:off x="3983696" y="32853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3" name="AutoShape 5"/>
          <p:cNvSpPr>
            <a:spLocks noChangeArrowheads="1"/>
          </p:cNvSpPr>
          <p:nvPr/>
        </p:nvSpPr>
        <p:spPr bwMode="auto">
          <a:xfrm>
            <a:off x="3851646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4" name="AutoShape 5"/>
          <p:cNvSpPr>
            <a:spLocks noChangeArrowheads="1"/>
          </p:cNvSpPr>
          <p:nvPr/>
        </p:nvSpPr>
        <p:spPr bwMode="auto">
          <a:xfrm>
            <a:off x="3923084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5" name="AutoShape 5"/>
          <p:cNvSpPr>
            <a:spLocks noChangeArrowheads="1"/>
          </p:cNvSpPr>
          <p:nvPr/>
        </p:nvSpPr>
        <p:spPr bwMode="auto">
          <a:xfrm>
            <a:off x="4494588" y="392827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6" name="AutoShape 5"/>
          <p:cNvSpPr>
            <a:spLocks noChangeArrowheads="1"/>
          </p:cNvSpPr>
          <p:nvPr/>
        </p:nvSpPr>
        <p:spPr bwMode="auto">
          <a:xfrm>
            <a:off x="1637068" y="264917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7" name="AutoShape 5"/>
          <p:cNvSpPr>
            <a:spLocks noChangeArrowheads="1"/>
          </p:cNvSpPr>
          <p:nvPr/>
        </p:nvSpPr>
        <p:spPr bwMode="auto">
          <a:xfrm>
            <a:off x="3055002" y="357108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8" name="AutoShape 5"/>
          <p:cNvSpPr>
            <a:spLocks noChangeArrowheads="1"/>
          </p:cNvSpPr>
          <p:nvPr/>
        </p:nvSpPr>
        <p:spPr bwMode="auto">
          <a:xfrm>
            <a:off x="2912126" y="321389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auto">
          <a:xfrm>
            <a:off x="3483630" y="32853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0" name="AutoShape 5"/>
          <p:cNvSpPr>
            <a:spLocks noChangeArrowheads="1"/>
          </p:cNvSpPr>
          <p:nvPr/>
        </p:nvSpPr>
        <p:spPr bwMode="auto">
          <a:xfrm>
            <a:off x="3340754" y="292814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1" name="AutoShape 5"/>
          <p:cNvSpPr>
            <a:spLocks noChangeArrowheads="1"/>
          </p:cNvSpPr>
          <p:nvPr/>
        </p:nvSpPr>
        <p:spPr bwMode="auto">
          <a:xfrm>
            <a:off x="2280010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2" name="AutoShape 5"/>
          <p:cNvSpPr>
            <a:spLocks noChangeArrowheads="1"/>
          </p:cNvSpPr>
          <p:nvPr/>
        </p:nvSpPr>
        <p:spPr bwMode="auto">
          <a:xfrm>
            <a:off x="2554936" y="335676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3" name="AutoShape 5"/>
          <p:cNvSpPr>
            <a:spLocks noChangeArrowheads="1"/>
          </p:cNvSpPr>
          <p:nvPr/>
        </p:nvSpPr>
        <p:spPr bwMode="auto">
          <a:xfrm>
            <a:off x="1697680" y="299957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4" name="AutoShape 5"/>
          <p:cNvSpPr>
            <a:spLocks noChangeArrowheads="1"/>
          </p:cNvSpPr>
          <p:nvPr/>
        </p:nvSpPr>
        <p:spPr bwMode="auto">
          <a:xfrm>
            <a:off x="2197746" y="3142454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5" name="AutoShape 5"/>
          <p:cNvSpPr>
            <a:spLocks noChangeArrowheads="1"/>
          </p:cNvSpPr>
          <p:nvPr/>
        </p:nvSpPr>
        <p:spPr bwMode="auto">
          <a:xfrm>
            <a:off x="4931438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6" name="AutoShape 5"/>
          <p:cNvSpPr>
            <a:spLocks noChangeArrowheads="1"/>
          </p:cNvSpPr>
          <p:nvPr/>
        </p:nvSpPr>
        <p:spPr bwMode="auto">
          <a:xfrm>
            <a:off x="2197746" y="264238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7" name="AutoShape 5"/>
          <p:cNvSpPr>
            <a:spLocks noChangeArrowheads="1"/>
          </p:cNvSpPr>
          <p:nvPr/>
        </p:nvSpPr>
        <p:spPr bwMode="auto">
          <a:xfrm>
            <a:off x="4779038" y="44583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8" name="AutoShape 5"/>
          <p:cNvSpPr>
            <a:spLocks noChangeArrowheads="1"/>
          </p:cNvSpPr>
          <p:nvPr/>
        </p:nvSpPr>
        <p:spPr bwMode="auto">
          <a:xfrm>
            <a:off x="1269052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9" name="AutoShape 5"/>
          <p:cNvSpPr>
            <a:spLocks noChangeArrowheads="1"/>
          </p:cNvSpPr>
          <p:nvPr/>
        </p:nvSpPr>
        <p:spPr bwMode="auto">
          <a:xfrm>
            <a:off x="2554936" y="3071016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0" name="AutoShape 5"/>
          <p:cNvSpPr>
            <a:spLocks noChangeArrowheads="1"/>
          </p:cNvSpPr>
          <p:nvPr/>
        </p:nvSpPr>
        <p:spPr bwMode="auto">
          <a:xfrm>
            <a:off x="4931438" y="4610755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1" name="AutoShape 5"/>
          <p:cNvSpPr>
            <a:spLocks noChangeArrowheads="1"/>
          </p:cNvSpPr>
          <p:nvPr/>
        </p:nvSpPr>
        <p:spPr bwMode="auto">
          <a:xfrm>
            <a:off x="2350146" y="3434988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2" name="AutoShape 5"/>
          <p:cNvSpPr>
            <a:spLocks noChangeArrowheads="1"/>
          </p:cNvSpPr>
          <p:nvPr/>
        </p:nvSpPr>
        <p:spPr bwMode="auto">
          <a:xfrm>
            <a:off x="2780076" y="28567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3" name="AutoShape 5"/>
          <p:cNvSpPr>
            <a:spLocks noChangeArrowheads="1"/>
          </p:cNvSpPr>
          <p:nvPr/>
        </p:nvSpPr>
        <p:spPr bwMode="auto">
          <a:xfrm>
            <a:off x="4351712" y="3649302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4" name="AutoShape 5"/>
          <p:cNvSpPr>
            <a:spLocks noChangeArrowheads="1"/>
          </p:cNvSpPr>
          <p:nvPr/>
        </p:nvSpPr>
        <p:spPr bwMode="auto">
          <a:xfrm>
            <a:off x="2054870" y="2356636"/>
            <a:ext cx="60612" cy="64656"/>
          </a:xfrm>
          <a:prstGeom prst="flowChartConnector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5" name="AutoShape 5"/>
          <p:cNvSpPr>
            <a:spLocks noChangeArrowheads="1"/>
          </p:cNvSpPr>
          <p:nvPr/>
        </p:nvSpPr>
        <p:spPr bwMode="auto">
          <a:xfrm>
            <a:off x="2565762" y="264917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6" name="AutoShape 5"/>
          <p:cNvSpPr>
            <a:spLocks noChangeArrowheads="1"/>
          </p:cNvSpPr>
          <p:nvPr/>
        </p:nvSpPr>
        <p:spPr bwMode="auto">
          <a:xfrm>
            <a:off x="3351580" y="4077930"/>
            <a:ext cx="60612" cy="64656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7" name="ZoneTexte 136"/>
          <p:cNvSpPr txBox="1"/>
          <p:nvPr/>
        </p:nvSpPr>
        <p:spPr>
          <a:xfrm>
            <a:off x="5912025" y="2897074"/>
            <a:ext cx="26244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 smtClean="0"/>
              <a:t>r-</a:t>
            </a:r>
            <a:r>
              <a:rPr lang="fr-FR" sz="2200" dirty="0" err="1" smtClean="0"/>
              <a:t>approximate</a:t>
            </a:r>
            <a:r>
              <a:rPr lang="fr-FR" sz="2200" dirty="0" smtClean="0"/>
              <a:t> </a:t>
            </a:r>
            <a:r>
              <a:rPr lang="fr-FR" sz="2200" dirty="0" err="1" smtClean="0"/>
              <a:t>algo</a:t>
            </a:r>
            <a:r>
              <a:rPr lang="fr-FR" sz="2200" dirty="0" smtClean="0"/>
              <a:t> = </a:t>
            </a:r>
          </a:p>
          <a:p>
            <a:r>
              <a:rPr lang="fr-FR" sz="2200" dirty="0" err="1" smtClean="0"/>
              <a:t>algo</a:t>
            </a:r>
            <a:r>
              <a:rPr lang="fr-FR" sz="2200" dirty="0" smtClean="0"/>
              <a:t> </a:t>
            </a:r>
            <a:r>
              <a:rPr lang="fr-FR" sz="2200" dirty="0" smtClean="0">
                <a:solidFill>
                  <a:srgbClr val="FF0000"/>
                </a:solidFill>
              </a:rPr>
              <a:t>r-</a:t>
            </a:r>
            <a:r>
              <a:rPr lang="fr-FR" sz="2200" dirty="0" err="1" smtClean="0">
                <a:solidFill>
                  <a:srgbClr val="FF0000"/>
                </a:solidFill>
              </a:rPr>
              <a:t>approximate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200" dirty="0" smtClean="0">
                <a:solidFill>
                  <a:srgbClr val="FF0000"/>
                </a:solidFill>
              </a:rPr>
              <a:t>on </a:t>
            </a:r>
            <a:r>
              <a:rPr lang="fr-FR" sz="2200" dirty="0" err="1" smtClean="0">
                <a:solidFill>
                  <a:srgbClr val="FF0000"/>
                </a:solidFill>
              </a:rPr>
              <a:t>each</a:t>
            </a:r>
            <a:r>
              <a:rPr lang="fr-FR" sz="2200" dirty="0" smtClean="0">
                <a:solidFill>
                  <a:srgbClr val="FF0000"/>
                </a:solidFill>
              </a:rPr>
              <a:t> objective.</a:t>
            </a:r>
          </a:p>
          <a:p>
            <a:endParaRPr lang="fr-FR" dirty="0"/>
          </a:p>
        </p:txBody>
      </p:sp>
      <p:sp>
        <p:nvSpPr>
          <p:cNvPr id="138" name="ZoneTexte 137"/>
          <p:cNvSpPr txBox="1"/>
          <p:nvPr/>
        </p:nvSpPr>
        <p:spPr>
          <a:xfrm>
            <a:off x="658340" y="3467401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</a:t>
            </a:r>
            <a:endParaRPr lang="fr-FR" sz="2400" dirty="0"/>
          </a:p>
        </p:txBody>
      </p:sp>
      <p:sp>
        <p:nvSpPr>
          <p:cNvPr id="139" name="ZoneTexte 138"/>
          <p:cNvSpPr txBox="1"/>
          <p:nvPr/>
        </p:nvSpPr>
        <p:spPr>
          <a:xfrm>
            <a:off x="3055002" y="485776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b</a:t>
            </a:r>
            <a:endParaRPr lang="fr-FR" sz="2400" dirty="0"/>
          </a:p>
        </p:txBody>
      </p:sp>
      <p:cxnSp>
        <p:nvCxnSpPr>
          <p:cNvPr id="41" name="Connecteur droit 40"/>
          <p:cNvCxnSpPr/>
          <p:nvPr/>
        </p:nvCxnSpPr>
        <p:spPr bwMode="auto">
          <a:xfrm rot="5400000">
            <a:off x="5016443" y="4820301"/>
            <a:ext cx="14181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ZoneTexte 43"/>
          <p:cNvSpPr txBox="1"/>
          <p:nvPr/>
        </p:nvSpPr>
        <p:spPr>
          <a:xfrm>
            <a:off x="4786314" y="485776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OPT(b)</a:t>
            </a:r>
            <a:endParaRPr lang="fr-FR" baseline="-25000" dirty="0"/>
          </a:p>
        </p:txBody>
      </p:sp>
      <p:sp>
        <p:nvSpPr>
          <p:cNvPr id="46" name="ZoneTexte 45"/>
          <p:cNvSpPr txBox="1"/>
          <p:nvPr/>
        </p:nvSpPr>
        <p:spPr>
          <a:xfrm>
            <a:off x="285720" y="21431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r>
              <a:rPr lang="fr-FR" baseline="-25000" dirty="0" smtClean="0"/>
              <a:t>OPT(a)</a:t>
            </a:r>
            <a:endParaRPr lang="fr-FR" baseline="-25000" dirty="0"/>
          </a:p>
        </p:txBody>
      </p:sp>
      <p:cxnSp>
        <p:nvCxnSpPr>
          <p:cNvPr id="47" name="Connecteur droit 46"/>
          <p:cNvCxnSpPr/>
          <p:nvPr/>
        </p:nvCxnSpPr>
        <p:spPr bwMode="auto">
          <a:xfrm>
            <a:off x="1000100" y="2357430"/>
            <a:ext cx="197514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ZoneTexte 48"/>
          <p:cNvSpPr txBox="1"/>
          <p:nvPr/>
        </p:nvSpPr>
        <p:spPr>
          <a:xfrm>
            <a:off x="714348" y="4845618"/>
            <a:ext cx="74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(0,0)</a:t>
            </a:r>
            <a:endParaRPr lang="fr-FR" baseline="-25000" dirty="0"/>
          </a:p>
        </p:txBody>
      </p:sp>
      <p:cxnSp>
        <p:nvCxnSpPr>
          <p:cNvPr id="48" name="Connecteur droit 47"/>
          <p:cNvCxnSpPr/>
          <p:nvPr/>
        </p:nvCxnSpPr>
        <p:spPr>
          <a:xfrm>
            <a:off x="2555776" y="836712"/>
            <a:ext cx="65882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              Approximation of the Bi-objective Max TSP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a238fa1b-8d21-4257-85af-8b394fadcef5"/>
  <p:tag name="TPVERSION" val="8"/>
  <p:tag name="TPFULLVERSION" val="8.6.3.13"/>
  <p:tag name="PPTVERSION" val="12"/>
  <p:tag name="TPOS" val="2"/>
  <p:tag name="TPLASTSAVEVERSION" val="6.4 PC"/>
</p:tagLst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21119</TotalTime>
  <Words>2709</Words>
  <Application>Microsoft Office PowerPoint</Application>
  <PresentationFormat>Affichage à l'écran (4:3)</PresentationFormat>
  <Paragraphs>776</Paragraphs>
  <Slides>45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4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50" baseType="lpstr">
      <vt:lpstr>Thème Office</vt:lpstr>
      <vt:lpstr>1_Conception personnalisée</vt:lpstr>
      <vt:lpstr>Conception personnalisée</vt:lpstr>
      <vt:lpstr>Oriel</vt:lpstr>
      <vt:lpstr>Équation</vt:lpstr>
      <vt:lpstr>Jérôme &amp; Multi-Objective optimization  </vt:lpstr>
      <vt:lpstr> Multi-Objective optimization</vt:lpstr>
      <vt:lpstr>                        Jérôme and Multi-Objective optimization</vt:lpstr>
      <vt:lpstr>                        Problems studied</vt:lpstr>
      <vt:lpstr>            Max Traveling Salesman Problem</vt:lpstr>
      <vt:lpstr>            Max Traveling Salesman Problem</vt:lpstr>
      <vt:lpstr>The Biobjective Max TSP</vt:lpstr>
      <vt:lpstr>        Approximation of the Max TSP</vt:lpstr>
      <vt:lpstr>                        Approximation of the Bi-objective Max TSP</vt:lpstr>
      <vt:lpstr>                        Approximation of the Bi-objective Max TSP</vt:lpstr>
      <vt:lpstr>                        Approximation of the Bi-objective Max TSP</vt:lpstr>
      <vt:lpstr>                        Approximation of the Bi-objective Max TSP</vt:lpstr>
      <vt:lpstr>Lower bounds </vt:lpstr>
      <vt:lpstr>A generic algorithm</vt:lpstr>
      <vt:lpstr>A generic algorithm</vt:lpstr>
      <vt:lpstr>A generic algorithm</vt:lpstr>
      <vt:lpstr>A generic algorithm</vt:lpstr>
      <vt:lpstr>A generic algorithm</vt:lpstr>
      <vt:lpstr>A generic algorithm</vt:lpstr>
      <vt:lpstr>A generic algorithm</vt:lpstr>
      <vt:lpstr>A generic algorithm</vt:lpstr>
      <vt:lpstr>A generic algorithm</vt:lpstr>
      <vt:lpstr>A generic algorithm</vt:lpstr>
      <vt:lpstr>      Performance of this algorithm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                        Problems studied</vt:lpstr>
      <vt:lpstr>               Bi-objective Max weight matchings</vt:lpstr>
      <vt:lpstr>               Bi-objective Max weight matchings</vt:lpstr>
      <vt:lpstr>               NP-completeness proof</vt:lpstr>
      <vt:lpstr>               To conclude</vt:lpstr>
    </vt:vector>
  </TitlesOfParts>
  <Company>Test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Fanny Pascual</dc:creator>
  <cp:lastModifiedBy>Fanny Pascual</cp:lastModifiedBy>
  <cp:revision>1057</cp:revision>
  <dcterms:created xsi:type="dcterms:W3CDTF">2019-11-10T11:19:25Z</dcterms:created>
  <dcterms:modified xsi:type="dcterms:W3CDTF">2021-12-06T12:38:23Z</dcterms:modified>
</cp:coreProperties>
</file>